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7"/>
  </p:notesMasterIdLst>
  <p:sldIdLst>
    <p:sldId id="256" r:id="rId2"/>
    <p:sldId id="288" r:id="rId3"/>
    <p:sldId id="316" r:id="rId4"/>
    <p:sldId id="317" r:id="rId5"/>
    <p:sldId id="292" r:id="rId6"/>
    <p:sldId id="314" r:id="rId7"/>
    <p:sldId id="311" r:id="rId8"/>
    <p:sldId id="315" r:id="rId9"/>
    <p:sldId id="312" r:id="rId10"/>
    <p:sldId id="309" r:id="rId11"/>
    <p:sldId id="310" r:id="rId12"/>
    <p:sldId id="313" r:id="rId13"/>
    <p:sldId id="308" r:id="rId14"/>
    <p:sldId id="318" r:id="rId15"/>
    <p:sldId id="296" r:id="rId16"/>
    <p:sldId id="295" r:id="rId17"/>
    <p:sldId id="294" r:id="rId18"/>
    <p:sldId id="293" r:id="rId19"/>
    <p:sldId id="306" r:id="rId20"/>
    <p:sldId id="300" r:id="rId21"/>
    <p:sldId id="320" r:id="rId22"/>
    <p:sldId id="319" r:id="rId23"/>
    <p:sldId id="299" r:id="rId24"/>
    <p:sldId id="307" r:id="rId25"/>
    <p:sldId id="266" r:id="rId26"/>
  </p:sldIdLst>
  <p:sldSz cx="18288000" cy="10287000"/>
  <p:notesSz cx="6858000" cy="9144000"/>
  <p:embeddedFontLst>
    <p:embeddedFont>
      <p:font typeface="DM Sans" pitchFamily="2" charset="-18"/>
      <p:regular r:id="rId28"/>
      <p:bold r:id="rId29"/>
      <p:italic r:id="rId30"/>
      <p:boldItalic r:id="rId31"/>
    </p:embeddedFont>
    <p:embeddedFont>
      <p:font typeface="Wingdings 3" panose="05040102010807070707" pitchFamily="18" charset="2"/>
      <p:regular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576">
          <p15:clr>
            <a:srgbClr val="747775"/>
          </p15:clr>
        </p15:guide>
        <p15:guide id="2" pos="10944">
          <p15:clr>
            <a:srgbClr val="747775"/>
          </p15:clr>
        </p15:guide>
        <p15:guide id="3" orient="horz" pos="576">
          <p15:clr>
            <a:srgbClr val="747775"/>
          </p15:clr>
        </p15:guide>
        <p15:guide id="4" orient="horz" pos="5904">
          <p15:clr>
            <a:srgbClr val="747775"/>
          </p15:clr>
        </p15:guide>
        <p15:guide id="5" pos="5516">
          <p15:clr>
            <a:srgbClr val="747775"/>
          </p15:clr>
        </p15:guide>
        <p15:guide id="6" pos="5996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754" y="72"/>
      </p:cViewPr>
      <p:guideLst>
        <p:guide pos="576"/>
        <p:guide pos="10944"/>
        <p:guide orient="horz" pos="576"/>
        <p:guide orient="horz" pos="5904"/>
        <p:guide pos="5516"/>
        <p:guide pos="59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26159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4FF72B49-6D9C-E51F-58FB-E5020CFF0D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6929B015-98EA-81DE-6488-433AAB0274D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10ACC622-168E-79CC-5159-082F144022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65330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E4EA5770-C849-63B3-8A15-5EC25856E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878F6A0B-96A1-8C11-8D71-06A4DBF841A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B5138372-2032-D53A-976F-0E6DAAF789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833654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53885657-6C2D-2293-111B-0E11637A2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FDBAE2C9-087E-5161-7054-57B7A740CFF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45B4ED2B-9299-63D7-2FE3-7E33CCA6438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2281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A0628653-5DF0-98C1-CE16-013886B10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00FBEE15-F23E-2B35-A228-6051376689D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93BB39F2-4A45-0AA9-D4CA-59DD6C689C7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42515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6CE17DDC-82F2-E73A-FA88-0F06608B7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AD702235-6AE3-34FA-0CAA-D7120CF9B5F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1DCD8EF0-D1BA-E2FC-3FE1-DBC3F0D85A1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21478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2CCAF035-DEDA-B5FD-BB6D-631989AC0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E5A95FA7-0251-DD97-500E-8DA5056A2DC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A77E45B5-031F-A47F-A485-76E16432FE4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6816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B99F39F3-D1F4-BBA1-1C77-CE349FDE8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F4FE07A8-65EA-6539-A4AE-95D1B549E06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61064E8E-F266-02DA-F407-51EED8DF27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9264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96EFF856-C8D8-8DC0-F457-60505931F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2D41B06C-E4AC-D26A-A749-F9106EEC49A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FD843B2A-9AED-5D56-F599-C81870AB87B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4472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67E13672-F3A2-C663-9353-CF69EB1B9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1E03C587-0E70-DEF5-A7DF-EEF5BE01C79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C692FF40-F3F4-04A8-C291-316AB3C0F27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07131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1C791EEB-2696-F21F-8759-BEDE9E7C2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EACD92DC-6B20-03CC-C2C5-6D56991EB4A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9E4F3DDA-2E60-D5A3-85DC-D940EA027A6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22311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641F2FC1-8701-AF00-AC6F-4EE9022C0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1B5BA270-E555-70E3-8A18-175AEC31144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3EB102EA-3635-84C9-E2AC-32D9FA47C4E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886552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C8A104CA-A23E-0E7A-D5DE-5A6B99674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B9E5EBF4-DF1B-0748-E5B7-AE0D5B2F88C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57791C10-4768-7D5E-F7B6-692E2F0175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77320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0B3072A5-9DC6-ED16-A666-32D82A229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AF9C00FF-8B47-916F-B508-B33217AD74E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4390925E-E348-6BB2-0AB5-3A4402DEDC5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8847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C2DC9422-C3F9-013F-749D-23F71FF03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19D0100B-491F-9115-7423-DEA31D185BE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71FDE8C1-8CD9-F097-A74F-A7FD6456238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91794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54E52BC0-C5F3-75DC-AD74-4BA5E2789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052DBAD4-071B-D3FE-6182-F58B33A046F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5EFEEDD8-1E3E-0565-D029-6708400F215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5338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FBAE589B-98E1-ACB0-48CC-A5083501E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DEC83CED-B7CB-4F60-50DA-D38024D941F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D031AF42-3678-A6C4-0AD4-96EF0ACF413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64612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20CD122B-513E-A168-E6B1-BE64545FE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FAD6F0A5-A269-432A-6A1D-F1D04C930ED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27599233-4350-9B97-9090-557BF94AF14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77301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2A237C51-4EC0-13B3-6395-2BC5A49BE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6E5C87B1-4657-961D-DA73-FA6EEB01E2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B184FBF6-1526-C105-AFB9-3ABA18AD49C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95691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27EA9042-AB05-7627-E532-9A3B4EA5C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479A1C2B-E60B-6F4D-2264-030A83879FF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F186342A-A29A-F80A-00FB-AA7A13455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958755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11543998-6C6E-DD54-E077-B03E052A7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B871E448-6CA2-4EBC-0771-E16CECEF69A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960BACF7-CE87-3DB9-B509-D939564814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38702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02FED0BD-7541-FE8A-6C07-91D38CEEF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83A18CEC-3F93-5029-B8E3-4D625228F80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58053789-E92C-87F2-77D8-C3F15551B4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207199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>
          <a:extLst>
            <a:ext uri="{FF2B5EF4-FFF2-40B4-BE49-F238E27FC236}">
              <a16:creationId xmlns:a16="http://schemas.microsoft.com/office/drawing/2014/main" id="{EB3E8017-829F-4F2A-0810-8682EBE31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c7157c93a_1_24:notes">
            <a:extLst>
              <a:ext uri="{FF2B5EF4-FFF2-40B4-BE49-F238E27FC236}">
                <a16:creationId xmlns:a16="http://schemas.microsoft.com/office/drawing/2014/main" id="{0DCADE0E-A781-101A-AC48-E2452118029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g2ec7157c93a_1_24:notes">
            <a:extLst>
              <a:ext uri="{FF2B5EF4-FFF2-40B4-BE49-F238E27FC236}">
                <a16:creationId xmlns:a16="http://schemas.microsoft.com/office/drawing/2014/main" id="{C2915702-EC3B-4722-4836-E8A4337782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26875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ecaf95f1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2ecaf95f15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przedszkolny.pl/akty-prawne/rozporzadzenie-ministra-edukacji-narodowej-z-dnia-28-lutego-2019-r.-w-sprawie-szczegolowej-organizacji-publicznych-szkol-i-publicznych-przedszkoli-tekst-jedn.-dz.u.-z-2023-r.-poz.-2736-8369.html/wersja/5#c_0_k_0_t_0_d_0_r_0_o_0_a_0_g_10_u_3_p_0_l_0_i_0" TargetMode="External"/><Relationship Id="rId5" Type="http://schemas.openxmlformats.org/officeDocument/2006/relationships/hyperlink" Target="https://portalprzedszkolny.pl/akty-prawne/ustawa-z-26-stycznia-1982-r.-karta-nauczyciela-tekst-jedn.-dz.u.-z-2024-r.-poz.-986-8364.html/wersja/63#c_0_k_0_t_0_d_0_r_5_o_0_a_42_u_0_p_0_l_0_i_0" TargetMode="External"/><Relationship Id="rId4" Type="http://schemas.openxmlformats.org/officeDocument/2006/relationships/hyperlink" Target="https://prawo.vulcan.edu.pl/przegdok.asp?qdatprz=07-01-2026&amp;qplikid=4384#P4384A8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1028700" y="1028700"/>
            <a:ext cx="2158756" cy="753602"/>
          </a:xfrm>
          <a:custGeom>
            <a:avLst/>
            <a:gdLst/>
            <a:ahLst/>
            <a:cxnLst/>
            <a:rect l="l" t="t" r="r" b="b"/>
            <a:pathLst>
              <a:path w="2158756" h="753602" extrusionOk="0">
                <a:moveTo>
                  <a:pt x="0" y="0"/>
                </a:moveTo>
                <a:lnTo>
                  <a:pt x="2158756" y="0"/>
                </a:lnTo>
                <a:lnTo>
                  <a:pt x="2158756" y="753602"/>
                </a:lnTo>
                <a:lnTo>
                  <a:pt x="0" y="753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grpSp>
        <p:nvGrpSpPr>
          <p:cNvPr id="85" name="Google Shape;85;p13"/>
          <p:cNvGrpSpPr/>
          <p:nvPr/>
        </p:nvGrpSpPr>
        <p:grpSpPr>
          <a:xfrm>
            <a:off x="1028700" y="6812319"/>
            <a:ext cx="7142182" cy="1077894"/>
            <a:chOff x="0" y="28575"/>
            <a:chExt cx="9522910" cy="1437192"/>
          </a:xfrm>
        </p:grpSpPr>
        <p:sp>
          <p:nvSpPr>
            <p:cNvPr id="86" name="Google Shape;86;p13"/>
            <p:cNvSpPr txBox="1"/>
            <p:nvPr/>
          </p:nvSpPr>
          <p:spPr>
            <a:xfrm>
              <a:off x="0" y="28575"/>
              <a:ext cx="9522910" cy="86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11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pl-PL" sz="3818" b="1" dirty="0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d</a:t>
              </a:r>
              <a:r>
                <a:rPr lang="pl-PL" sz="3818" b="1" i="0" u="none" strike="noStrike" cap="none" dirty="0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r Amelia </a:t>
              </a:r>
              <a:r>
                <a:rPr lang="pl-PL" sz="3818" b="1" i="0" u="none" strike="noStrike" cap="none" dirty="0" err="1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Dziurda</a:t>
              </a:r>
              <a:r>
                <a:rPr lang="pl-PL" sz="3818" b="1" i="0" u="none" strike="noStrike" cap="none" dirty="0">
                  <a:solidFill>
                    <a:srgbClr val="FFFFFF"/>
                  </a:solidFill>
                  <a:latin typeface="DM Sans"/>
                  <a:ea typeface="DM Sans"/>
                  <a:cs typeface="DM Sans"/>
                  <a:sym typeface="DM Sans"/>
                </a:rPr>
                <a:t>-Multan</a:t>
              </a:r>
              <a:endParaRPr dirty="0"/>
            </a:p>
          </p:txBody>
        </p:sp>
        <p:sp>
          <p:nvSpPr>
            <p:cNvPr id="87" name="Google Shape;87;p13"/>
            <p:cNvSpPr txBox="1"/>
            <p:nvPr/>
          </p:nvSpPr>
          <p:spPr>
            <a:xfrm>
              <a:off x="0" y="1085754"/>
              <a:ext cx="4989945" cy="3800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11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18" b="0" i="0" u="none" strike="noStrike" cap="none">
                  <a:solidFill>
                    <a:srgbClr val="6DD9AF"/>
                  </a:solidFill>
                  <a:latin typeface="DM Sans"/>
                  <a:ea typeface="DM Sans"/>
                  <a:cs typeface="DM Sans"/>
                  <a:sym typeface="DM Sans"/>
                </a:rPr>
                <a:t>imię i nazwisko prowadzącego</a:t>
              </a:r>
              <a:endParaRPr/>
            </a:p>
          </p:txBody>
        </p:sp>
        <p:cxnSp>
          <p:nvCxnSpPr>
            <p:cNvPr id="88" name="Google Shape;88;p13"/>
            <p:cNvCxnSpPr/>
            <p:nvPr/>
          </p:nvCxnSpPr>
          <p:spPr>
            <a:xfrm>
              <a:off x="0" y="906433"/>
              <a:ext cx="8047167" cy="0"/>
            </a:xfrm>
            <a:prstGeom prst="straightConnector1">
              <a:avLst/>
            </a:prstGeom>
            <a:noFill/>
            <a:ln w="12700" cap="flat" cmpd="sng">
              <a:solidFill>
                <a:srgbClr val="6DD9AF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89" name="Google Shape;89;p13"/>
          <p:cNvGrpSpPr/>
          <p:nvPr/>
        </p:nvGrpSpPr>
        <p:grpSpPr>
          <a:xfrm>
            <a:off x="0" y="9556566"/>
            <a:ext cx="18428143" cy="730434"/>
            <a:chOff x="0" y="0"/>
            <a:chExt cx="24570858" cy="973912"/>
          </a:xfrm>
        </p:grpSpPr>
        <p:grpSp>
          <p:nvGrpSpPr>
            <p:cNvPr id="90" name="Google Shape;90;p13"/>
            <p:cNvGrpSpPr/>
            <p:nvPr/>
          </p:nvGrpSpPr>
          <p:grpSpPr>
            <a:xfrm>
              <a:off x="0" y="0"/>
              <a:ext cx="24570858" cy="973912"/>
              <a:chOff x="0" y="0"/>
              <a:chExt cx="4853503" cy="192378"/>
            </a:xfrm>
          </p:grpSpPr>
          <p:sp>
            <p:nvSpPr>
              <p:cNvPr id="91" name="Google Shape;91;p13"/>
              <p:cNvSpPr/>
              <p:nvPr/>
            </p:nvSpPr>
            <p:spPr>
              <a:xfrm>
                <a:off x="0" y="0"/>
                <a:ext cx="4853503" cy="192378"/>
              </a:xfrm>
              <a:custGeom>
                <a:avLst/>
                <a:gdLst/>
                <a:ahLst/>
                <a:cxnLst/>
                <a:rect l="l" t="t" r="r" b="b"/>
                <a:pathLst>
                  <a:path w="4853503" h="192378" extrusionOk="0">
                    <a:moveTo>
                      <a:pt x="0" y="0"/>
                    </a:moveTo>
                    <a:lnTo>
                      <a:pt x="4853503" y="0"/>
                    </a:lnTo>
                    <a:lnTo>
                      <a:pt x="4853503" y="192378"/>
                    </a:lnTo>
                    <a:lnTo>
                      <a:pt x="0" y="1923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</p:sp>
          <p:sp>
            <p:nvSpPr>
              <p:cNvPr id="92" name="Google Shape;92;p13"/>
              <p:cNvSpPr txBox="1"/>
              <p:nvPr/>
            </p:nvSpPr>
            <p:spPr>
              <a:xfrm>
                <a:off x="0" y="19050"/>
                <a:ext cx="4853503" cy="1733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24444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93" name="Google Shape;93;p13"/>
            <p:cNvSpPr txBox="1"/>
            <p:nvPr/>
          </p:nvSpPr>
          <p:spPr>
            <a:xfrm>
              <a:off x="1371600" y="338221"/>
              <a:ext cx="13570800" cy="3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1098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2" i="0" u="none" strike="noStrike" cap="none">
                  <a:solidFill>
                    <a:srgbClr val="202023"/>
                  </a:solidFill>
                  <a:latin typeface="DM Sans"/>
                  <a:ea typeface="DM Sans"/>
                  <a:cs typeface="DM Sans"/>
                  <a:sym typeface="DM Sans"/>
                </a:rPr>
                <a:t>Akredytacja Kujawsko-Pomorskiego Kuratora Oświaty w Bydgoszczy. Decyzja nr WEPSiP.546.3.2023.AW</a:t>
              </a:r>
              <a:endParaRPr>
                <a:latin typeface="DM Sans"/>
                <a:ea typeface="DM Sans"/>
                <a:cs typeface="DM Sans"/>
                <a:sym typeface="DM Sans"/>
              </a:endParaRPr>
            </a:p>
          </p:txBody>
        </p:sp>
      </p:grpSp>
      <p:sp>
        <p:nvSpPr>
          <p:cNvPr id="94" name="Google Shape;94;p13"/>
          <p:cNvSpPr txBox="1"/>
          <p:nvPr/>
        </p:nvSpPr>
        <p:spPr>
          <a:xfrm>
            <a:off x="1028700" y="3823975"/>
            <a:ext cx="12244388" cy="3577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800" b="1" dirty="0">
                <a:solidFill>
                  <a:schemeClr val="bg1"/>
                </a:solidFill>
                <a:latin typeface="Arial" panose="020B0604020202020204" pitchFamily="34" charset="0"/>
              </a:rPr>
              <a:t>OCENA EFEKTYWNOŚCI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800" b="1" dirty="0">
                <a:solidFill>
                  <a:schemeClr val="bg1"/>
                </a:solidFill>
                <a:latin typeface="Arial" panose="020B0604020202020204" pitchFamily="34" charset="0"/>
              </a:rPr>
              <a:t>POMOCY PSYCHOLOGICZNO- PEDAGOGICZNEJ</a:t>
            </a:r>
            <a:r>
              <a:rPr lang="pl-PL" altLang="pl-PL" sz="48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pl-PL" altLang="pl-PL" sz="4800" b="1" dirty="0">
              <a:solidFill>
                <a:srgbClr val="FFFF00"/>
              </a:solidFill>
              <a:latin typeface="Arial" panose="020B0604020202020204" pitchFamily="34" charset="0"/>
              <a:cs typeface="Lucida Sans Unicode" panose="020B0602030504020204" pitchFamily="34" charset="0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endParaRPr sz="4500" b="1" dirty="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/>
          <p:cNvSpPr txBox="1"/>
          <p:nvPr/>
        </p:nvSpPr>
        <p:spPr>
          <a:xfrm>
            <a:off x="300038" y="1586152"/>
            <a:ext cx="17773650" cy="541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dirty="0">
                <a:solidFill>
                  <a:srgbClr val="FF0000"/>
                </a:solidFill>
                <a:latin typeface="Arial" panose="020B0604020202020204" pitchFamily="34" charset="0"/>
              </a:rPr>
              <a:t>Na podstawie art. 47 ust. 1 pkt 5 ustawy z dnia 14 grudnia 2016 r. oraz art. 127 ust. 19 i ust. 20 pkt 2 ustawy z dnia 14 grudnia 2016 r. – </a:t>
            </a:r>
            <a:r>
              <a:rPr lang="pl-PL" altLang="pl-PL" sz="3200" b="1" dirty="0">
                <a:solidFill>
                  <a:srgbClr val="FF0000"/>
                </a:solidFill>
                <a:latin typeface="Arial" panose="020B0604020202020204" pitchFamily="34" charset="0"/>
              </a:rPr>
              <a:t>Prawo oświatowe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dirty="0">
                <a:solidFill>
                  <a:srgbClr val="FF0000"/>
                </a:solidFill>
                <a:latin typeface="Arial" panose="020B0604020202020204" pitchFamily="34" charset="0"/>
              </a:rPr>
              <a:t>Rozporządzenie MEN z dnia 9 sierpnia 2017 r. w sprawie zasad organizacji i udzielania pomocy psychologiczno-pedagogicznej w publicznych przedszkolach, szkołach i placówkach (z późn. zm.).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dirty="0">
                <a:solidFill>
                  <a:srgbClr val="FF0000"/>
                </a:solidFill>
                <a:latin typeface="Arial" panose="020B0604020202020204" pitchFamily="34" charset="0"/>
              </a:rPr>
              <a:t>Rozporządzenie MEN z dnia 9 sierpnia 2017 r. w sprawie warunków organizowania kształcenia, wychowania i opieki dla dzieci i młodzieży niepełnosprawnych, niedostosowanych społecznie i zagrożonych niedostosowaniem społecznym (z późn. zm.).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dirty="0">
                <a:solidFill>
                  <a:srgbClr val="FF0000"/>
                </a:solidFill>
                <a:latin typeface="Arial" panose="020B0604020202020204" pitchFamily="34" charset="0"/>
              </a:rPr>
              <a:t>Rozporządzenie MEN z 25 sierpnia 2017 r. w sprawie prowadzenia dokumentacji przebiegu nauczania (Dz. U. z 2017 r., poz. 1646) (z późn. zm.).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200" dirty="0">
                <a:solidFill>
                  <a:srgbClr val="FF0000"/>
                </a:solidFill>
                <a:latin typeface="Arial" panose="020B0604020202020204" pitchFamily="34" charset="0"/>
              </a:rPr>
              <a:t>Rozporządzenie Ministra Edukacji Narodowej z dnia 28 marca 2017 r. w sprawie ramowych planów nauczania dla publicznych szkół (Dz. U. z 2017 r., poz. 703) (z późn. zm.).</a:t>
            </a:r>
          </a:p>
        </p:txBody>
      </p:sp>
    </p:spTree>
    <p:extLst>
      <p:ext uri="{BB962C8B-B14F-4D97-AF65-F5344CB8AC3E}">
        <p14:creationId xmlns:p14="http://schemas.microsoft.com/office/powerpoint/2010/main" val="3071222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EED90537-81BF-EDA5-F4AB-2E362EA5A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4023077D-52AD-A027-EA0B-A8CD84FFAC67}"/>
              </a:ext>
            </a:extLst>
          </p:cNvPr>
          <p:cNvSpPr txBox="1"/>
          <p:nvPr/>
        </p:nvSpPr>
        <p:spPr>
          <a:xfrm>
            <a:off x="300038" y="1586152"/>
            <a:ext cx="17773650" cy="6155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000" b="1" dirty="0">
                <a:solidFill>
                  <a:srgbClr val="FF0000"/>
                </a:solidFill>
                <a:latin typeface="Arial" panose="020B0604020202020204" pitchFamily="34" charset="0"/>
              </a:rPr>
              <a:t>Ocena efektywności udzielanej pomocy psychologiczno-pedagogicznej to dokument obowiązkowy w toku pracy z uczniami o zróżnicowanych potrzebach edukacyjnych.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000" b="1" dirty="0">
                <a:solidFill>
                  <a:schemeClr val="tx1"/>
                </a:solidFill>
                <a:latin typeface="Arial" panose="020B0604020202020204" pitchFamily="34" charset="0"/>
              </a:rPr>
              <a:t>Przygotowujemy ją na zakończenie udzielania pomocy p-p, czyli na koniec roku szkolnego (nie ma obowiązku na koniec semestru</a:t>
            </a:r>
            <a:r>
              <a:rPr lang="pl-PL" altLang="pl-PL" sz="4000" b="1" dirty="0">
                <a:solidFill>
                  <a:schemeClr val="tx1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</a:t>
            </a:r>
            <a:r>
              <a:rPr lang="pl-PL" altLang="pl-PL" sz="4000" b="1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000" b="1" dirty="0">
                <a:solidFill>
                  <a:srgbClr val="FF0000"/>
                </a:solidFill>
                <a:latin typeface="Arial" panose="020B0604020202020204" pitchFamily="34" charset="0"/>
              </a:rPr>
              <a:t>Ocena efektywności pomocy p-p dla uczniów z orzeczeniem o KS – dwa razy w roku szkolnym, bo wtedy piszemy WOPFU!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40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</a:pPr>
            <a:r>
              <a:rPr lang="pl-PL" sz="4000" b="1" dirty="0">
                <a:solidFill>
                  <a:schemeClr val="bg2"/>
                </a:solidFill>
              </a:rPr>
              <a:t>Czy są różnice między placówkami państwowymi i prywatnymi?</a:t>
            </a:r>
            <a:endParaRPr lang="pl-PL" altLang="pl-PL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822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16D8E5F8-760F-457F-22A1-BA7B9BCBD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D570F20F-DE36-97A9-64D7-71B60882A66C}"/>
              </a:ext>
            </a:extLst>
          </p:cNvPr>
          <p:cNvSpPr txBox="1"/>
          <p:nvPr/>
        </p:nvSpPr>
        <p:spPr>
          <a:xfrm>
            <a:off x="514350" y="2571990"/>
            <a:ext cx="17773650" cy="492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4000" b="1" dirty="0"/>
              <a:t>Zadanie nauczycieli i specjalistów:</a:t>
            </a:r>
            <a:r>
              <a:rPr lang="pl-PL" sz="4000" dirty="0"/>
              <a:t> rozpoznawanie potrzeb rozwojowych i edukacyjnych oraz możliwości psychofizycznych uczniów.</a:t>
            </a:r>
          </a:p>
          <a:p>
            <a:pPr fontAlgn="base"/>
            <a:r>
              <a:rPr lang="pl-PL" sz="4000" b="1" dirty="0"/>
              <a:t>Sposób realizacji zadania:</a:t>
            </a:r>
            <a:r>
              <a:rPr lang="pl-PL" sz="4000" dirty="0"/>
              <a:t> zaplanowanie i wdrożenie działań, które odpowiadają rozpoznanym potrzebom i możliwościom ucznia.</a:t>
            </a:r>
          </a:p>
          <a:p>
            <a:pPr fontAlgn="base"/>
            <a:r>
              <a:rPr lang="pl-PL" sz="4000" b="1" dirty="0"/>
              <a:t>Ocena efektywności:</a:t>
            </a:r>
            <a:r>
              <a:rPr lang="pl-PL" sz="4000" dirty="0"/>
              <a:t> ewaluacja podjętych działań, czyli ocena, czy i z jakim skutkiem udało się zrealizować działania.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40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</a:pPr>
            <a:r>
              <a:rPr lang="pl-PL" sz="4000" b="1" dirty="0">
                <a:solidFill>
                  <a:schemeClr val="bg2"/>
                </a:solidFill>
              </a:rPr>
              <a:t>Czy są różnice między placówkami państwowymi i prywatnymi?</a:t>
            </a:r>
            <a:endParaRPr lang="pl-PL" altLang="pl-PL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064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9E7F5762-BF2D-5760-8EB7-7064688A97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15B1FAEF-7141-4E49-A411-48CF2807FD9D}"/>
              </a:ext>
            </a:extLst>
          </p:cNvPr>
          <p:cNvSpPr txBox="1"/>
          <p:nvPr/>
        </p:nvSpPr>
        <p:spPr>
          <a:xfrm>
            <a:off x="714376" y="1328738"/>
            <a:ext cx="16059150" cy="7386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6000" b="1" dirty="0">
                <a:solidFill>
                  <a:schemeClr val="tx1"/>
                </a:solidFill>
                <a:latin typeface="Arial" panose="020B0604020202020204" pitchFamily="34" charset="0"/>
              </a:rPr>
              <a:t>Jakie dzieci mają zorganizowaną pomoc p-p 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6000" b="1" dirty="0">
                <a:solidFill>
                  <a:schemeClr val="tx1"/>
                </a:solidFill>
                <a:latin typeface="Arial" panose="020B0604020202020204" pitchFamily="34" charset="0"/>
              </a:rPr>
              <a:t>w przedszkolu/ szkole/ placówce?</a:t>
            </a:r>
          </a:p>
          <a:p>
            <a:pPr>
              <a:spcBef>
                <a:spcPct val="0"/>
              </a:spcBef>
              <a:buClrTx/>
            </a:pPr>
            <a:r>
              <a:rPr lang="pl-PL" altLang="pl-PL" sz="4000" dirty="0">
                <a:solidFill>
                  <a:schemeClr val="bg2"/>
                </a:solidFill>
                <a:latin typeface="Arial" panose="020B0604020202020204" pitchFamily="34" charset="0"/>
              </a:rPr>
              <a:t>Czy dla uczniów z opiniami poradni konieczne są odrębne kryteria oceniania?</a:t>
            </a:r>
          </a:p>
          <a:p>
            <a:pPr>
              <a:spcBef>
                <a:spcPct val="0"/>
              </a:spcBef>
              <a:buClrTx/>
            </a:pPr>
            <a:endParaRPr lang="pl-PL" altLang="pl-PL" sz="4000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</a:pPr>
            <a:r>
              <a:rPr lang="pl-PL" altLang="pl-PL" sz="4000" dirty="0" err="1">
                <a:solidFill>
                  <a:schemeClr val="bg2"/>
                </a:solidFill>
                <a:latin typeface="Arial" panose="020B0604020202020204" pitchFamily="34" charset="0"/>
              </a:rPr>
              <a:t>Dyskalkulik</a:t>
            </a:r>
            <a:r>
              <a:rPr lang="pl-PL" altLang="pl-PL" sz="4000" dirty="0">
                <a:solidFill>
                  <a:schemeClr val="bg2"/>
                </a:solidFill>
                <a:latin typeface="Arial" panose="020B0604020202020204" pitchFamily="34" charset="0"/>
              </a:rPr>
              <a:t> a matura? Arkusz maturalny taki sam, ten sam czas, takie same zadania…</a:t>
            </a:r>
          </a:p>
          <a:p>
            <a:pPr>
              <a:spcBef>
                <a:spcPct val="0"/>
              </a:spcBef>
              <a:buClrTx/>
            </a:pPr>
            <a:endParaRPr lang="pl-PL" altLang="pl-PL" sz="4000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</a:pPr>
            <a:r>
              <a:rPr lang="pl-PL" altLang="pl-PL" sz="4000" dirty="0">
                <a:solidFill>
                  <a:schemeClr val="bg2"/>
                </a:solidFill>
                <a:latin typeface="Arial" panose="020B0604020202020204" pitchFamily="34" charset="0"/>
              </a:rPr>
              <a:t>Ucz. z umiarkowaną NI – czy ucz. muszą chodzić do szkoły masowej, choć brak efektów…</a:t>
            </a:r>
          </a:p>
          <a:p>
            <a:pPr>
              <a:spcBef>
                <a:spcPct val="0"/>
              </a:spcBef>
              <a:buClrTx/>
            </a:pPr>
            <a:endParaRPr lang="pl-PL" altLang="pl-PL" sz="4000" dirty="0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706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F70DAA95-28E0-567B-267D-7C124D6DB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83EAA9C6-C49E-2F77-C6C1-B84529EAB534}"/>
              </a:ext>
            </a:extLst>
          </p:cNvPr>
          <p:cNvSpPr txBox="1"/>
          <p:nvPr/>
        </p:nvSpPr>
        <p:spPr>
          <a:xfrm>
            <a:off x="1271587" y="357187"/>
            <a:ext cx="16030575" cy="9479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6000" b="1" dirty="0">
                <a:solidFill>
                  <a:schemeClr val="tx1"/>
                </a:solidFill>
                <a:latin typeface="Arial" panose="020B0604020202020204" pitchFamily="34" charset="0"/>
              </a:rPr>
              <a:t>Jakich form pomocy p-p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6000" b="1" dirty="0">
                <a:solidFill>
                  <a:schemeClr val="tx1"/>
                </a:solidFill>
                <a:latin typeface="Arial" panose="020B0604020202020204" pitchFamily="34" charset="0"/>
              </a:rPr>
              <a:t>dotyczy ocena efektywności  </a:t>
            </a:r>
            <a:r>
              <a:rPr lang="pl-PL" altLang="pl-PL" sz="6000" b="1" dirty="0" err="1">
                <a:solidFill>
                  <a:schemeClr val="tx1"/>
                </a:solidFill>
                <a:latin typeface="Arial" panose="020B0604020202020204" pitchFamily="34" charset="0"/>
              </a:rPr>
              <a:t>pp</a:t>
            </a:r>
            <a:r>
              <a:rPr lang="pl-PL" altLang="pl-PL" sz="6000" b="1" dirty="0">
                <a:solidFill>
                  <a:schemeClr val="tx1"/>
                </a:solidFill>
                <a:latin typeface="Arial" panose="020B0604020202020204" pitchFamily="34" charset="0"/>
              </a:rPr>
              <a:t>-p?</a:t>
            </a:r>
          </a:p>
          <a:p>
            <a:r>
              <a:rPr lang="pl-PL" sz="3200" dirty="0"/>
              <a:t>1) klas terapeutycznych;</a:t>
            </a:r>
          </a:p>
          <a:p>
            <a:r>
              <a:rPr lang="pl-PL" sz="3200" dirty="0"/>
              <a:t>2) zajęć rozwijających uzdolnienia;</a:t>
            </a:r>
          </a:p>
          <a:p>
            <a:r>
              <a:rPr lang="pl-PL" sz="3200" dirty="0"/>
              <a:t>3) zajęć rozwijających umiejętności uczenia się;</a:t>
            </a:r>
          </a:p>
          <a:p>
            <a:r>
              <a:rPr lang="pl-PL" sz="3200" dirty="0"/>
              <a:t>4) zajęć dydaktyczno-wyrównawczych;</a:t>
            </a:r>
          </a:p>
          <a:p>
            <a:r>
              <a:rPr lang="pl-PL" sz="3200" dirty="0"/>
              <a:t>5) zajęć specjalistycznych: korekcyjno-kompensacyjnych, logopedycznych, rozwijających kompetencje emocjonalno-społeczne oraz innych zajęć o charakterze terapeutycznym;</a:t>
            </a:r>
          </a:p>
          <a:p>
            <a:r>
              <a:rPr lang="pl-PL" sz="3200" dirty="0"/>
              <a:t>6) zajęć związanych z wyborem kierunku kształcenia i zawodu - w przypadku uczniów szkół podstawowych oraz uczniów szkół ponadpodstawowych;</a:t>
            </a:r>
          </a:p>
          <a:p>
            <a:r>
              <a:rPr lang="pl-PL" sz="3200" dirty="0"/>
              <a:t>7) zindywidualizowanej ścieżki kształcenia;</a:t>
            </a:r>
          </a:p>
          <a:p>
            <a:pPr algn="ctr">
              <a:spcBef>
                <a:spcPct val="0"/>
              </a:spcBef>
              <a:buClrTx/>
            </a:pPr>
            <a:endParaRPr lang="pl-PL" sz="4000" dirty="0"/>
          </a:p>
          <a:p>
            <a:pPr algn="ctr">
              <a:spcBef>
                <a:spcPct val="0"/>
              </a:spcBef>
              <a:buClrTx/>
            </a:pPr>
            <a:r>
              <a:rPr lang="pl-PL" sz="4800" b="1" dirty="0"/>
              <a:t>Z jakich dokumentów ponadto korzystamy:</a:t>
            </a:r>
          </a:p>
          <a:p>
            <a:pPr algn="ctr">
              <a:spcBef>
                <a:spcPct val="0"/>
              </a:spcBef>
              <a:buClrTx/>
            </a:pPr>
            <a:r>
              <a:rPr lang="pl-PL" sz="4000" dirty="0"/>
              <a:t>Dzienniki zajęć dodatkowych z pomocy p-p oraz inne nasze notatki (np. uwagi dot. zachowania uczniów, spostrzeżenia, postępów, ćwiczonych funkcji)</a:t>
            </a:r>
            <a:endParaRPr sz="4000" b="1" dirty="0">
              <a:solidFill>
                <a:schemeClr val="tx1"/>
              </a:solidFill>
              <a:latin typeface="+mn-lt"/>
              <a:ea typeface="DM Sans"/>
              <a:cs typeface="DM Sans"/>
              <a:sym typeface="DM Sans"/>
            </a:endParaRPr>
          </a:p>
        </p:txBody>
      </p:sp>
    </p:spTree>
    <p:extLst>
      <p:ext uri="{BB962C8B-B14F-4D97-AF65-F5344CB8AC3E}">
        <p14:creationId xmlns:p14="http://schemas.microsoft.com/office/powerpoint/2010/main" val="1446099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68CCC131-662F-C88A-CB62-F169CF8E6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9219B792-B7B2-9802-3534-11FBFA07ED6F}"/>
              </a:ext>
            </a:extLst>
          </p:cNvPr>
          <p:cNvSpPr txBox="1"/>
          <p:nvPr/>
        </p:nvSpPr>
        <p:spPr>
          <a:xfrm>
            <a:off x="457200" y="2514840"/>
            <a:ext cx="17502187" cy="6217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pl-PL" sz="4400" b="1" dirty="0">
                <a:solidFill>
                  <a:schemeClr val="bg2"/>
                </a:solidFill>
                <a:latin typeface="+mn-lt"/>
              </a:rPr>
              <a:t>Kto ma opracowywać ocenę efektywności pomocy p-p?</a:t>
            </a:r>
          </a:p>
          <a:p>
            <a:pPr fontAlgn="base"/>
            <a:r>
              <a:rPr lang="pl-PL" sz="4400" b="1" dirty="0">
                <a:solidFill>
                  <a:schemeClr val="bg2"/>
                </a:solidFill>
                <a:latin typeface="+mn-lt"/>
              </a:rPr>
              <a:t>Czy każdy nauczyciel musi ocenić efektywności pomocy p-p </a:t>
            </a:r>
          </a:p>
          <a:p>
            <a:pPr fontAlgn="base"/>
            <a:r>
              <a:rPr lang="pl-PL" sz="4400" b="1" dirty="0">
                <a:solidFill>
                  <a:schemeClr val="bg2"/>
                </a:solidFill>
                <a:latin typeface="+mn-lt"/>
              </a:rPr>
              <a:t>czy tylko specjaliści prowadzący zajęcia z uczniem?</a:t>
            </a:r>
          </a:p>
          <a:p>
            <a:pPr fontAlgn="base"/>
            <a:endParaRPr lang="pl-PL" sz="3600" dirty="0">
              <a:latin typeface="+mn-lt"/>
            </a:endParaRPr>
          </a:p>
          <a:p>
            <a:pPr fontAlgn="base"/>
            <a:r>
              <a:rPr lang="pl-PL" sz="3600" dirty="0">
                <a:latin typeface="+mn-lt"/>
              </a:rPr>
              <a:t>Każdy nauczyciel i specjalista (</a:t>
            </a:r>
            <a:r>
              <a:rPr lang="pl-PL" sz="3600" dirty="0">
                <a:solidFill>
                  <a:schemeClr val="bg2"/>
                </a:solidFill>
                <a:latin typeface="+mn-lt"/>
              </a:rPr>
              <a:t>także n-l współorganizujący</a:t>
            </a:r>
            <a:r>
              <a:rPr lang="pl-PL" sz="3600" dirty="0">
                <a:latin typeface="+mn-lt"/>
              </a:rPr>
              <a:t>, jeśli ma powierzone dane zajęcia z uczniem) </a:t>
            </a:r>
            <a:r>
              <a:rPr lang="pl-PL" sz="3600" b="1" dirty="0">
                <a:latin typeface="+mn-lt"/>
              </a:rPr>
              <a:t>prowadzący zajęcia z pomocy p-p </a:t>
            </a:r>
            <a:r>
              <a:rPr lang="pl-PL" sz="3600" dirty="0">
                <a:latin typeface="+mn-lt"/>
              </a:rPr>
              <a:t>ma obowiązek </a:t>
            </a:r>
            <a:r>
              <a:rPr lang="pl-PL" sz="3600" b="1" dirty="0">
                <a:latin typeface="+mn-lt"/>
              </a:rPr>
              <a:t>na koniec roku szkolnego </a:t>
            </a:r>
            <a:r>
              <a:rPr lang="pl-PL" sz="3600" dirty="0">
                <a:latin typeface="+mn-lt"/>
              </a:rPr>
              <a:t>przygotować ocenę efektywności udzielanej pomocy. </a:t>
            </a:r>
          </a:p>
          <a:p>
            <a:r>
              <a:rPr lang="pl-PL" sz="3200" dirty="0"/>
              <a:t>Pomoc p-p może być udzielana uczniom, nauczycielom i rodzicom, </a:t>
            </a:r>
            <a:r>
              <a:rPr lang="pl-PL" sz="3200" dirty="0">
                <a:solidFill>
                  <a:srgbClr val="FF0000"/>
                </a:solidFill>
              </a:rPr>
              <a:t>jednak oceny efektywności dokonuje się tylko dla zajęć prowadzonych z uczniami. </a:t>
            </a:r>
            <a:r>
              <a:rPr lang="pl-PL" sz="3200" dirty="0"/>
              <a:t>Są to np. zajęcia dydaktyczno-wyrównawcze, zajęcia logopedyczne, zajęcia korekcyjno-kompensacyjne, zajęcia rozwijające kompetencje emocjonalno-społeczne oraz inne zajęcia o charakterze terapeutycznym.</a:t>
            </a:r>
          </a:p>
        </p:txBody>
      </p:sp>
    </p:spTree>
    <p:extLst>
      <p:ext uri="{BB962C8B-B14F-4D97-AF65-F5344CB8AC3E}">
        <p14:creationId xmlns:p14="http://schemas.microsoft.com/office/powerpoint/2010/main" val="4096359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BD76EC17-A197-CE6C-9785-81895B868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0EE056B2-97AF-DA83-23F2-049C2DAEA1AC}"/>
              </a:ext>
            </a:extLst>
          </p:cNvPr>
          <p:cNvSpPr txBox="1"/>
          <p:nvPr/>
        </p:nvSpPr>
        <p:spPr>
          <a:xfrm>
            <a:off x="828675" y="2257665"/>
            <a:ext cx="17016412" cy="5539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3600" b="1" dirty="0">
                <a:solidFill>
                  <a:schemeClr val="bg2"/>
                </a:solidFill>
                <a:latin typeface="+mn-lt"/>
              </a:rPr>
              <a:t>W przedszkolu prowadzono jednorazowe porady i konsultacje, czy trzeba dokonać oceny efektywności? </a:t>
            </a:r>
          </a:p>
          <a:p>
            <a:r>
              <a:rPr lang="pl-PL" sz="3600" b="1" dirty="0">
                <a:solidFill>
                  <a:srgbClr val="FF0000"/>
                </a:solidFill>
                <a:latin typeface="+mn-lt"/>
              </a:rPr>
              <a:t>Obowiązek oceny efektywności pomocy p-p nie obejmuje pomocy p-p w formie: porad, konsultacji, warsztatów i szkoleń. </a:t>
            </a:r>
          </a:p>
          <a:p>
            <a:r>
              <a:rPr lang="pl-PL" sz="3600" dirty="0">
                <a:solidFill>
                  <a:schemeClr val="tx1"/>
                </a:solidFill>
                <a:latin typeface="+mn-lt"/>
              </a:rPr>
              <a:t>Mówi o tym Rozporządzenie MEN z dnia 9 sierpnia 2017 r. o pomocy p-p: „Nauczyciele, wychowawcy grup wychowawczych i specjaliści udzielający pomocy psychologiczno-pedagogicznej uczniowi w formach, o których mowa w § 6 ust. 1 pkt 1–3, ust. 2 pkt 1–7, ust. 3 pkt 1–4 oraz ust. 4 pkt 1, oceniają efektywność udzielonej pomocy i formułują wnioski dotyczące dalszych działań mających na celu poprawę funkcjonowania ucznia”.</a:t>
            </a:r>
          </a:p>
        </p:txBody>
      </p:sp>
    </p:spTree>
    <p:extLst>
      <p:ext uri="{BB962C8B-B14F-4D97-AF65-F5344CB8AC3E}">
        <p14:creationId xmlns:p14="http://schemas.microsoft.com/office/powerpoint/2010/main" val="2530554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1D6EEA04-20A5-C41E-D7E1-EF324A8C3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9BCD1B89-55D7-6F3E-F4EE-33E0D6ACDB0D}"/>
              </a:ext>
            </a:extLst>
          </p:cNvPr>
          <p:cNvSpPr txBox="1"/>
          <p:nvPr/>
        </p:nvSpPr>
        <p:spPr>
          <a:xfrm>
            <a:off x="728663" y="2700577"/>
            <a:ext cx="17187862" cy="6037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pl-PL" sz="4400" b="1" dirty="0">
                <a:solidFill>
                  <a:schemeClr val="bg2"/>
                </a:solidFill>
              </a:rPr>
              <a:t>Czy uczeń objęty zajęciami z pomocy p-p na wniosek n-la lub rodzica musi mieć założoną teczkę pomocy p-p i ocenę efektywności?</a:t>
            </a:r>
          </a:p>
          <a:p>
            <a:pPr fontAlgn="base"/>
            <a:r>
              <a:rPr lang="pl-PL" sz="3200" dirty="0"/>
              <a:t>Mówi o tym Rozporządzenie o pomocy p-p (ust. 3 dot. ucznia z indywidualnym rozpoznaniem):</a:t>
            </a:r>
          </a:p>
          <a:p>
            <a:pPr fontAlgn="base"/>
            <a:r>
              <a:rPr lang="pl-PL" sz="3200" dirty="0"/>
              <a:t>14. Przepisy ust. 3-13 stosuje się odpowiednio do uczniów posiadających orzeczenie o potrzebie indywidualnego obowiązkowego rocznego przygotowania przedszkolnego, orzeczenie o potrzebie indywidualnego nauczania lub opinię poradni, z tym że przy planowaniu udzielania uczniom pomocy psychologiczno-pedagogicznej uwzględnienia się także zalecenia zawarte w orzeczeniach lub opiniach. </a:t>
            </a:r>
          </a:p>
          <a:p>
            <a:pPr fontAlgn="base"/>
            <a:endParaRPr lang="pl-PL" sz="3200" dirty="0">
              <a:latin typeface="+mn-lt"/>
            </a:endParaRPr>
          </a:p>
          <a:p>
            <a:pPr eaLnBrk="1" hangingPunct="1">
              <a:lnSpc>
                <a:spcPct val="80000"/>
              </a:lnSpc>
              <a:spcBef>
                <a:spcPts val="900"/>
              </a:spcBef>
              <a:buClrTx/>
              <a:buFontTx/>
              <a:buNone/>
            </a:pPr>
            <a:endParaRPr lang="pl-PL" altLang="pl-PL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126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AE3C8829-80E3-741D-3BC7-9637783C3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86DDF37C-02BE-310E-59AC-A5642F6ED909}"/>
              </a:ext>
            </a:extLst>
          </p:cNvPr>
          <p:cNvSpPr txBox="1"/>
          <p:nvPr/>
        </p:nvSpPr>
        <p:spPr>
          <a:xfrm>
            <a:off x="285751" y="1057275"/>
            <a:ext cx="16802100" cy="90794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4000" b="1" dirty="0"/>
              <a:t>Ile godzin tygodniowo pracuje nauczyciel specjalista?</a:t>
            </a:r>
            <a:endParaRPr lang="pl-PL" sz="4000" dirty="0"/>
          </a:p>
          <a:p>
            <a:r>
              <a:rPr lang="pl-PL" sz="2800" dirty="0"/>
              <a:t>Zgodnie z art. 42 ust. 1 i 2 Karty Nauczyciela czas pracy nauczyciela zatrudnionego w pełnym wymiarze zajęć nie może przekraczać 40 h/</a:t>
            </a:r>
            <a:r>
              <a:rPr lang="pl-PL" sz="2800" dirty="0" err="1"/>
              <a:t>tydz</a:t>
            </a:r>
            <a:r>
              <a:rPr lang="pl-PL" sz="2800" dirty="0"/>
              <a:t>. W realiach przedszkola/szkoły przyjmuje się, że tygodniowy wymiar czasu pracy nauczycieli i specjalistów to 40 godzin, a w ramach tego czasu pracy nauczyciel realizuje:</a:t>
            </a:r>
          </a:p>
          <a:p>
            <a:r>
              <a:rPr lang="pl-PL" sz="2800" dirty="0"/>
              <a:t>1) zajęcia dydaktyczne, wychowawcze i opiekuńcze, prowadzone bezpośrednio z uczniami lub wychowankami albo na ich rzecz, w wymiarze określonym w ust. 3 lub ustalonym na podstawie ust. 4a albo ust. 7 (pensum),</a:t>
            </a:r>
          </a:p>
          <a:p>
            <a:r>
              <a:rPr lang="pl-PL" sz="2800" dirty="0"/>
              <a:t>2) inne zajęcia i czynności wynikające z zadań statutowych szkoły, w tym opiekuńcze i wychowawcze uwzględniające potrzeby i zainteresowania uczniów,</a:t>
            </a:r>
          </a:p>
          <a:p>
            <a:r>
              <a:rPr lang="pl-PL" sz="2800" dirty="0"/>
              <a:t>3) zajęcia i czynności związane z przygotowaniem się do zajęć, samokształceniem i doskonaleniem zawodowym.</a:t>
            </a:r>
          </a:p>
          <a:p>
            <a:r>
              <a:rPr lang="pl-PL" sz="2800" dirty="0"/>
              <a:t>Dotyczy to wszystkich nauczycieli i specjalistów zatrudnionych w przedszkolu i szkole publicznej. </a:t>
            </a:r>
          </a:p>
          <a:p>
            <a:r>
              <a:rPr lang="pl-PL" sz="2800" dirty="0">
                <a:solidFill>
                  <a:schemeClr val="bg2"/>
                </a:solidFill>
              </a:rPr>
              <a:t>Czas pracy nauczyciela przedszkola, w tym specjalisty, jest liczony w godzinach zegarowych. W związku z tym godzina pracy nauczyciela/specjalisty trwa 60 minut, w których trakcie może on realizować zajęcia trwające 60 lub 45 minut. </a:t>
            </a:r>
          </a:p>
          <a:p>
            <a:endParaRPr lang="pl-PL" sz="2800" b="1" dirty="0">
              <a:solidFill>
                <a:schemeClr val="bg2"/>
              </a:solidFill>
            </a:endParaRPr>
          </a:p>
          <a:p>
            <a:r>
              <a:rPr lang="pl-PL" sz="3200" b="1" dirty="0">
                <a:solidFill>
                  <a:schemeClr val="bg2"/>
                </a:solidFill>
              </a:rPr>
              <a:t>Czy są różnice między placówkami państwowymi i prywatnymi?</a:t>
            </a:r>
            <a:endParaRPr lang="pl-PL" sz="3200" dirty="0">
              <a:solidFill>
                <a:schemeClr val="bg2"/>
              </a:solidFill>
            </a:endParaRPr>
          </a:p>
          <a:p>
            <a:r>
              <a:rPr lang="pl-PL" sz="2800" dirty="0"/>
              <a:t>W placówkach niepublicznych czas pracy nauczycieli i specjalistów uregulowany jest na zasadach Kodeksu pracy i regulaminu danej placówki. Nauczycieli i specjalistów nie obowiązuje „nauczycielskie” pensum.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29315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55BE23F4-86A2-77AA-46DF-1571D995C8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1507AB4B-3D0B-F3D6-3F5B-EAF340FE6BA3}"/>
              </a:ext>
            </a:extLst>
          </p:cNvPr>
          <p:cNvSpPr txBox="1"/>
          <p:nvPr/>
        </p:nvSpPr>
        <p:spPr>
          <a:xfrm>
            <a:off x="342901" y="1200151"/>
            <a:ext cx="16802100" cy="8309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3600" b="1" dirty="0"/>
              <a:t>Ile wynosi pensum nauczycieli specjalistów? </a:t>
            </a:r>
          </a:p>
          <a:p>
            <a:r>
              <a:rPr lang="pl-PL" sz="3600" dirty="0"/>
              <a:t>Pensum tygodniowe specjalistów jest ustalane odrębnie uchwałą organu prowadzącego i nie może być ono powyżej 22 godzin (art. 42 ust. 7 pkt 3 lit. b KN).  Nauczyciel specjalista mający pensum 22 godziny może w ustalonym czasie pracy zrealizować 22 godziny zajęć 60-minutowych lub 29,5 godziny zajęć trwających 45 minut. Uwaga: specjaliści w ramach swego pensum realizują również inne czynności: diagnozy, badania przesiewowe, konsultacje, warsztaty, porady. </a:t>
            </a:r>
          </a:p>
          <a:p>
            <a:r>
              <a:rPr lang="pl-PL" sz="3600" b="1" dirty="0">
                <a:solidFill>
                  <a:schemeClr val="bg2"/>
                </a:solidFill>
              </a:rPr>
              <a:t>Jaki jest czas trwania zajęć ze specjalistą w przedszkolu?</a:t>
            </a:r>
          </a:p>
          <a:p>
            <a:r>
              <a:rPr lang="pl-PL" sz="3600" b="1" dirty="0">
                <a:solidFill>
                  <a:schemeClr val="tx1"/>
                </a:solidFill>
              </a:rPr>
              <a:t>Zalecany czas zależy od wieku dziecka: 3-4 latki – 15 minut, 5-6 latki – 30 minut!</a:t>
            </a:r>
          </a:p>
          <a:p>
            <a:endParaRPr lang="pl-PL" sz="3600" dirty="0"/>
          </a:p>
          <a:p>
            <a:r>
              <a:rPr lang="pl-PL" sz="3600" b="1" dirty="0"/>
              <a:t>W szkole: </a:t>
            </a:r>
            <a:r>
              <a:rPr lang="pl-PL" sz="3600" dirty="0"/>
              <a:t>Wg rozporządzenia MEN z 9 sierpnia 2017 r. w sprawie zasad organizacji i udzielania pomocy psychologiczno-pedagogicznej … godzina zajęć z pomocy p-p trwa </a:t>
            </a:r>
            <a:r>
              <a:rPr lang="pl-PL" sz="3600" b="1" dirty="0"/>
              <a:t>45 minut! </a:t>
            </a:r>
          </a:p>
        </p:txBody>
      </p:sp>
    </p:spTree>
    <p:extLst>
      <p:ext uri="{BB962C8B-B14F-4D97-AF65-F5344CB8AC3E}">
        <p14:creationId xmlns:p14="http://schemas.microsoft.com/office/powerpoint/2010/main" val="3569131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581FCFC5-4FB5-B5AD-E87B-F325CCC27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AB004C3F-F6A4-B642-2890-BE0EA0DA5DBE}"/>
              </a:ext>
            </a:extLst>
          </p:cNvPr>
          <p:cNvSpPr txBox="1"/>
          <p:nvPr/>
        </p:nvSpPr>
        <p:spPr>
          <a:xfrm>
            <a:off x="342901" y="1200151"/>
            <a:ext cx="16802100" cy="8863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3200" b="1" dirty="0"/>
              <a:t>60 minut! </a:t>
            </a:r>
          </a:p>
          <a:p>
            <a:r>
              <a:rPr lang="pl-PL" sz="3200" dirty="0"/>
              <a:t>Godzina zajęć rewalidacyjnych dla uczniów niepełnosprawnych (§ 10 ust. 3 rozporządzenia z 28 lutego 2019 r. w sprawie szczegółowej organizacji publicznych szkół i publicznych przedszkoli).</a:t>
            </a:r>
          </a:p>
          <a:p>
            <a:r>
              <a:rPr lang="pl-PL" sz="3200" dirty="0"/>
              <a:t>Jeżeli jest to uzasadnione, można podzielić 60 minut, ale przy zachowaniu ustalonego dla ucznia łącznego tygodniowego czasu tych zajęć!</a:t>
            </a:r>
          </a:p>
          <a:p>
            <a:r>
              <a:rPr lang="pl-PL" sz="3200" u="sng" dirty="0"/>
              <a:t>Rozporządzenie Ministra Edukacji Narodowej z 9 sierpnia 2017 r. w sprawie zasad udzielania i organizacji pomocy psychologiczno-pedagogicznej w publicznych przedszkolach, szkołach i placówkach (tekst jedn.: Dz.U. z 2023 r. poz. 1798) – § 16:</a:t>
            </a:r>
            <a:endParaRPr lang="pl-PL" sz="3200" dirty="0"/>
          </a:p>
          <a:p>
            <a:r>
              <a:rPr lang="pl-PL" sz="3200" dirty="0"/>
              <a:t>§ 16. 1. Godzina zajęć, o których mowa w </a:t>
            </a:r>
            <a:r>
              <a:rPr lang="pl-PL" sz="3200" u="sng" dirty="0">
                <a:hlinkClick r:id="rId4"/>
              </a:rPr>
              <a:t>§ 6</a:t>
            </a:r>
            <a:r>
              <a:rPr lang="pl-PL" sz="3200" dirty="0"/>
              <a:t> ust. 1 pkt 1 i 2, ust. 2 pkt 2-6, ust. 3 pkt 1-4 i ust. 4 pkt 1, trwa 45 minut.</a:t>
            </a:r>
          </a:p>
          <a:p>
            <a:r>
              <a:rPr lang="pl-PL" sz="3200" dirty="0"/>
              <a:t>2. Dopuszcza się prowadzenie zajęć, o których mowa w </a:t>
            </a:r>
            <a:r>
              <a:rPr lang="pl-PL" sz="3200" u="sng" dirty="0">
                <a:hlinkClick r:id="rId4"/>
              </a:rPr>
              <a:t>§ 6</a:t>
            </a:r>
            <a:r>
              <a:rPr lang="pl-PL" sz="3200" dirty="0"/>
              <a:t> ust. 1 pkt 1 i 2, ust. 2 pkt 2-6, ust. 3 pkt 1-4 i ust. 4 pkt 1, w czasie dłuższym lub krótszym niż 45 minut, z zachowaniem ustalonego dla ucznia łącznego tygodniowego czasu tych zajęć, jeżeli jest to uzasadnione potrzebami ucznia.</a:t>
            </a:r>
          </a:p>
          <a:p>
            <a:r>
              <a:rPr lang="pl-PL" sz="2400" dirty="0">
                <a:hlinkClick r:id="rId5" tooltip="Ustawa z 26 stycznia 1982 r. - Karta Nauczyciela (tekst jedn.: Dz.U. z 2024 r., poz. 986)"/>
              </a:rPr>
              <a:t>Ustawa z 26 stycznia 1982 r. – Karta Nauczyciela (tekst jedn.: Dz.U. z 2024 r. poz. 986) – art. 42 ust. 1 i 2, art. 42 ust. 7 pkt 3 lit. b.</a:t>
            </a:r>
            <a:endParaRPr lang="pl-PL" sz="2400" dirty="0"/>
          </a:p>
          <a:p>
            <a:pPr lvl="0"/>
            <a:r>
              <a:rPr lang="pl-PL" sz="2400" dirty="0">
                <a:hlinkClick r:id="rId6" tooltip="Rozporządzenie Ministra Edukacji Narodowej z dnia 28 lutego 2019 r. w sprawie szczegółowej organizacji publicznych szkół i publicznych przedszkoli (tekst jedn.: Dz.U. z 2023 r., poz. 2736)"/>
              </a:rPr>
              <a:t>Rozporządzenie Ministra Edukacji Narodowej z 28 lutego 2019 r. w sprawie szczegółowej organizacji publicznych szkół i publicznych przedszkoli (tekst jedn.: Dz.U. z 2023 r. poz. 2736) – § 10 ust. 3. 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549346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200F2B2B-B482-B6A4-6E09-A48C7A672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DD49D3CA-1E76-8D44-762E-BB37DDB107B5}"/>
              </a:ext>
            </a:extLst>
          </p:cNvPr>
          <p:cNvSpPr txBox="1"/>
          <p:nvPr/>
        </p:nvSpPr>
        <p:spPr>
          <a:xfrm>
            <a:off x="542925" y="986077"/>
            <a:ext cx="17745075" cy="8925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endParaRPr lang="pl-PL" sz="3600" b="1" dirty="0"/>
          </a:p>
          <a:p>
            <a:pPr fontAlgn="base"/>
            <a:r>
              <a:rPr lang="pl-PL" sz="4800" b="1" dirty="0">
                <a:solidFill>
                  <a:schemeClr val="bg2"/>
                </a:solidFill>
              </a:rPr>
              <a:t>Jak przygotować ocenę efektywności?  </a:t>
            </a:r>
          </a:p>
          <a:p>
            <a:pPr fontAlgn="base"/>
            <a:r>
              <a:rPr lang="pl-PL" sz="4800" b="1" dirty="0">
                <a:solidFill>
                  <a:schemeClr val="bg2"/>
                </a:solidFill>
              </a:rPr>
              <a:t>Przykładowe pytania do oceny efektywności pomocy p-p dla nauczyciela i specjalisty:</a:t>
            </a:r>
          </a:p>
          <a:p>
            <a:pPr fontAlgn="base"/>
            <a:endParaRPr lang="pl-PL" sz="4000" b="1" dirty="0"/>
          </a:p>
          <a:p>
            <a:pPr fontAlgn="base"/>
            <a:r>
              <a:rPr lang="pl-PL" sz="4000" b="1" dirty="0"/>
              <a:t>Jakie są wnioski z udzielanej pomocy p-p i zalecenia/</a:t>
            </a:r>
          </a:p>
          <a:p>
            <a:pPr fontAlgn="base"/>
            <a:r>
              <a:rPr lang="pl-PL" sz="4000" b="1" dirty="0"/>
              <a:t>rekomendacje do dalszej pracy z uczniem?</a:t>
            </a:r>
          </a:p>
          <a:p>
            <a:pPr fontAlgn="base"/>
            <a:r>
              <a:rPr lang="pl-PL" sz="4000" dirty="0"/>
              <a:t>Jakie są największe trudności ucznia i obszary wymagające intensywnego wsparcia terapeutycznego?</a:t>
            </a:r>
          </a:p>
          <a:p>
            <a:pPr fontAlgn="base"/>
            <a:r>
              <a:rPr lang="pl-PL" sz="4000" dirty="0"/>
              <a:t>Które założone cele udało się zrealizować? </a:t>
            </a:r>
          </a:p>
          <a:p>
            <a:pPr fontAlgn="base"/>
            <a:r>
              <a:rPr lang="pl-PL" sz="4000" dirty="0"/>
              <a:t>W jakim zakresie zrealizowano postawione cele? </a:t>
            </a:r>
          </a:p>
          <a:p>
            <a:pPr fontAlgn="base"/>
            <a:r>
              <a:rPr lang="pl-PL" altLang="pl-PL" sz="4000" dirty="0">
                <a:solidFill>
                  <a:schemeClr val="bg2"/>
                </a:solidFill>
                <a:latin typeface="Arial" panose="020B0604020202020204" pitchFamily="34" charset="0"/>
              </a:rPr>
              <a:t>Jakie zachowania, postępy, relacje z innymi uczniami i dorosłymi są wskaźnikiem zmian w funkcjonowaniu ucznia i warto je regularnie obserwować?</a:t>
            </a:r>
            <a:r>
              <a:rPr lang="pl-PL" altLang="pl-PL" sz="4000" b="1" dirty="0">
                <a:solidFill>
                  <a:schemeClr val="bg2"/>
                </a:solidFill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8355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A9B7D0FE-86A0-2C9B-A0E3-8250A2956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49059751-7991-7100-3258-5DD09CB19410}"/>
              </a:ext>
            </a:extLst>
          </p:cNvPr>
          <p:cNvSpPr txBox="1"/>
          <p:nvPr/>
        </p:nvSpPr>
        <p:spPr>
          <a:xfrm>
            <a:off x="428625" y="1500428"/>
            <a:ext cx="17745075" cy="81253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fontAlgn="base"/>
            <a:r>
              <a:rPr lang="pl-PL" sz="4400" b="1" dirty="0">
                <a:solidFill>
                  <a:schemeClr val="bg2"/>
                </a:solidFill>
              </a:rPr>
              <a:t>Jak przygotować ocenę efektywności?  </a:t>
            </a:r>
          </a:p>
          <a:p>
            <a:pPr fontAlgn="base"/>
            <a:r>
              <a:rPr lang="pl-PL" sz="4400" b="1" dirty="0">
                <a:solidFill>
                  <a:schemeClr val="bg2"/>
                </a:solidFill>
              </a:rPr>
              <a:t>Przykładowe pytania do oceny efektywności pomocy p-p dla nauczyciela i specjalisty cd.: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Jeżeli wyznaczonych celów nie udało się osiągnąć, to co było tego przyczyną?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Czy i w jakim stopniu dokonały się zmiany w postawie, umiejętnościach, wiedzy ucznia?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Co się nie zmieniło i wymaga dalszej pracy terapeutycznej? 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Co było przyczyną braku efektów terapii?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Jakie korzyści przyniosło uczniowi uczestnictwo w danych zajęciach?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Czy uczeń wymaga kontynuacji zajęć w kolejnym roku szkolnym?</a:t>
            </a:r>
          </a:p>
          <a:p>
            <a:pPr fontAlgn="base"/>
            <a:r>
              <a:rPr lang="pl-PL" sz="3600" dirty="0">
                <a:solidFill>
                  <a:schemeClr val="tx1"/>
                </a:solidFill>
              </a:rPr>
              <a:t>Czy cele i założenia dot. dalszej pracy z uczniem są takie same czy je zmienić/ zmodyfikować?</a:t>
            </a:r>
          </a:p>
          <a:p>
            <a:pPr>
              <a:buClrTx/>
            </a:pPr>
            <a:r>
              <a:rPr lang="pl-PL" altLang="pl-PL" sz="3600" dirty="0">
                <a:solidFill>
                  <a:schemeClr val="bg2"/>
                </a:solidFill>
                <a:latin typeface="Arial" panose="020B0604020202020204" pitchFamily="34" charset="0"/>
              </a:rPr>
              <a:t>Co piszemy w ocenie efektywności pomocy p-p, jeśli uczeń wcale lub rzadko jest obecny na zajęciach?</a:t>
            </a:r>
          </a:p>
        </p:txBody>
      </p:sp>
    </p:spTree>
    <p:extLst>
      <p:ext uri="{BB962C8B-B14F-4D97-AF65-F5344CB8AC3E}">
        <p14:creationId xmlns:p14="http://schemas.microsoft.com/office/powerpoint/2010/main" val="4233064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2F50F468-F235-80CA-1F75-3D5E72142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097E7640-A867-0420-FA81-26294106E153}"/>
              </a:ext>
            </a:extLst>
          </p:cNvPr>
          <p:cNvSpPr txBox="1"/>
          <p:nvPr/>
        </p:nvSpPr>
        <p:spPr>
          <a:xfrm>
            <a:off x="1138237" y="1548052"/>
            <a:ext cx="16030575" cy="8494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l-PL" altLang="pl-PL" sz="4800" b="1" dirty="0">
                <a:solidFill>
                  <a:schemeClr val="tx1"/>
                </a:solidFill>
                <a:latin typeface="Arial" panose="020B0604020202020204" pitchFamily="34" charset="0"/>
              </a:rPr>
              <a:t>Kiedy piszemy ocenę efektywności pomocy psychologiczno-pedagogicznej?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l-PL" altLang="pl-PL" sz="4800" b="1" dirty="0">
                <a:solidFill>
                  <a:schemeClr val="bg2"/>
                </a:solidFill>
                <a:latin typeface="Arial" panose="020B0604020202020204" pitchFamily="34" charset="0"/>
              </a:rPr>
              <a:t>Do kiedy należy zrobić ewaluację?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l-PL" altLang="pl-PL" sz="4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4000" dirty="0">
                <a:solidFill>
                  <a:schemeClr val="tx1"/>
                </a:solidFill>
                <a:latin typeface="Arial" panose="020B0604020202020204" pitchFamily="34" charset="0"/>
              </a:rPr>
              <a:t>Ucz. z opinią PP-P 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4000" dirty="0">
                <a:solidFill>
                  <a:schemeClr val="tx1"/>
                </a:solidFill>
                <a:latin typeface="Arial" panose="020B0604020202020204" pitchFamily="34" charset="0"/>
              </a:rPr>
              <a:t>Ucz. z orzeczeniem o KS</a:t>
            </a:r>
          </a:p>
          <a:p>
            <a:pPr marL="742950" indent="-742950">
              <a:spcBef>
                <a:spcPct val="0"/>
              </a:spcBef>
              <a:buClrTx/>
              <a:buFontTx/>
              <a:buAutoNum type="alphaLcParenR"/>
              <a:defRPr/>
            </a:pPr>
            <a:r>
              <a:rPr lang="pl-PL" altLang="pl-PL" sz="4000" dirty="0">
                <a:solidFill>
                  <a:schemeClr val="tx1"/>
                </a:solidFill>
                <a:latin typeface="Arial" panose="020B0604020202020204" pitchFamily="34" charset="0"/>
              </a:rPr>
              <a:t>Ucz. ze zindywidualizowaną ścieżką kształcenia</a:t>
            </a:r>
          </a:p>
          <a:p>
            <a:pPr marL="742950" indent="-742950">
              <a:spcBef>
                <a:spcPct val="0"/>
              </a:spcBef>
              <a:buClrTx/>
              <a:buFontTx/>
              <a:buAutoNum type="alphaLcParenR"/>
              <a:defRPr/>
            </a:pPr>
            <a:r>
              <a:rPr lang="pl-PL" altLang="pl-PL" sz="4000" dirty="0">
                <a:solidFill>
                  <a:schemeClr val="tx1"/>
                </a:solidFill>
                <a:latin typeface="Arial" panose="020B0604020202020204" pitchFamily="34" charset="0"/>
              </a:rPr>
              <a:t>Ucz. z indywidualnym rozpoznaniem</a:t>
            </a:r>
            <a:endParaRPr lang="pl-PL" altLang="pl-PL" sz="4000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defRPr/>
            </a:pPr>
            <a:endParaRPr lang="pl-PL" altLang="pl-PL" sz="4000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defRPr/>
            </a:pPr>
            <a:r>
              <a:rPr lang="pl-PL" altLang="pl-PL" sz="4000" dirty="0">
                <a:solidFill>
                  <a:schemeClr val="bg2"/>
                </a:solidFill>
                <a:latin typeface="Arial" panose="020B0604020202020204" pitchFamily="34" charset="0"/>
              </a:rPr>
              <a:t>Ucz. bez orzeczenia, a powinien je mieć. Jak przeprowadzić rozmowę z mamą?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endParaRPr lang="pl-PL" altLang="pl-PL" sz="4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pl-PL" altLang="pl-PL" sz="40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1687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21DF7DF9-1882-5452-2B99-6730C5A23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32000E17-2EC9-BD3B-1C0F-58A94FDA29BA}"/>
              </a:ext>
            </a:extLst>
          </p:cNvPr>
          <p:cNvSpPr txBox="1"/>
          <p:nvPr/>
        </p:nvSpPr>
        <p:spPr>
          <a:xfrm>
            <a:off x="1228725" y="1586152"/>
            <a:ext cx="16030575" cy="652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pl-PL" altLang="pl-PL" sz="4800" b="1" dirty="0">
                <a:solidFill>
                  <a:schemeClr val="tx1"/>
                </a:solidFill>
                <a:latin typeface="Arial" panose="020B0604020202020204" pitchFamily="34" charset="0"/>
              </a:rPr>
              <a:t>Gdzie piszemy ocenę efektywności pomocy psychologiczno-pedagogicznej?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pl-PL" altLang="pl-PL" sz="4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4800" dirty="0">
                <a:solidFill>
                  <a:schemeClr val="tx1"/>
                </a:solidFill>
                <a:latin typeface="Arial" panose="020B0604020202020204" pitchFamily="34" charset="0"/>
              </a:rPr>
              <a:t>Ucz. z opinią PP-P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4800" dirty="0">
                <a:solidFill>
                  <a:schemeClr val="tx1"/>
                </a:solidFill>
                <a:latin typeface="Arial" panose="020B0604020202020204" pitchFamily="34" charset="0"/>
              </a:rPr>
              <a:t>Ucz. z orzeczeniem o KS </a:t>
            </a:r>
            <a:r>
              <a:rPr lang="pl-PL" altLang="pl-PL" sz="4400" dirty="0">
                <a:solidFill>
                  <a:schemeClr val="bg2"/>
                </a:solidFill>
                <a:latin typeface="Arial" panose="020B0604020202020204" pitchFamily="34" charset="0"/>
              </a:rPr>
              <a:t>(czy ocena PP-P i WOPFU może być jednym dokumentem?)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4800" dirty="0">
                <a:solidFill>
                  <a:schemeClr val="tx1"/>
                </a:solidFill>
                <a:latin typeface="Arial" panose="020B0604020202020204" pitchFamily="34" charset="0"/>
              </a:rPr>
              <a:t>Ucz. z indywidualnym rozpoznaniem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4800" dirty="0">
                <a:solidFill>
                  <a:schemeClr val="tx1"/>
                </a:solidFill>
                <a:latin typeface="Arial" panose="020B0604020202020204" pitchFamily="34" charset="0"/>
              </a:rPr>
              <a:t>Ucz. ze zindywidualizowaną ścieżką kształcenia</a:t>
            </a:r>
          </a:p>
          <a:p>
            <a:pPr eaLnBrk="1" hangingPunct="1">
              <a:spcBef>
                <a:spcPct val="0"/>
              </a:spcBef>
              <a:buClrTx/>
              <a:buSzTx/>
              <a:defRPr/>
            </a:pPr>
            <a:endParaRPr lang="pl-PL" altLang="pl-PL" sz="4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301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07A1DC81-31D3-2EBF-5CA6-DD7D3F6AF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9BC2E3B6-1F3E-1CF1-1303-134069F0DCC8}"/>
              </a:ext>
            </a:extLst>
          </p:cNvPr>
          <p:cNvSpPr txBox="1"/>
          <p:nvPr/>
        </p:nvSpPr>
        <p:spPr>
          <a:xfrm>
            <a:off x="457201" y="771765"/>
            <a:ext cx="17359312" cy="10033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 typeface="Wingdings 3" panose="05040102010807070707" pitchFamily="18" charset="2"/>
              <a:buNone/>
              <a:defRPr/>
            </a:pPr>
            <a:r>
              <a:rPr lang="pl-PL" altLang="pl-PL" sz="5400" b="1" dirty="0">
                <a:solidFill>
                  <a:schemeClr val="tx1"/>
                </a:solidFill>
                <a:latin typeface="Arial" panose="020B0604020202020204" pitchFamily="34" charset="0"/>
              </a:rPr>
              <a:t>Kto odpowiada za dokumentację oceny efektywności pomocy p-p?</a:t>
            </a:r>
            <a:endParaRPr lang="pl-PL" altLang="pl-PL" sz="5400" b="1" u="sng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 opinią PP-P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 orzeczeniem o KS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 indywidualnym rozpoznaniem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ze ścieżką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korzystający z porad, konsultacji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400" b="1" dirty="0">
                <a:solidFill>
                  <a:schemeClr val="bg2"/>
                </a:solidFill>
                <a:latin typeface="Arial" panose="020B0604020202020204" pitchFamily="34" charset="0"/>
              </a:rPr>
              <a:t>Czy jest normą pisanie oceny efektywności przez n-la współorganizującego kształcenie lub wychowawcę klasy!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4400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4400" b="1" dirty="0">
                <a:solidFill>
                  <a:schemeClr val="bg2"/>
                </a:solidFill>
                <a:latin typeface="Arial" panose="020B0604020202020204" pitchFamily="34" charset="0"/>
              </a:rPr>
              <a:t>Czy każdy n-l i specjalista uczący ucznia musi dokonać oceny efektywności czy tylko specjaliści?</a:t>
            </a:r>
          </a:p>
          <a:p>
            <a:pPr eaLnBrk="1" hangingPunct="1">
              <a:spcBef>
                <a:spcPct val="0"/>
              </a:spcBef>
              <a:buClrTx/>
              <a:buSzTx/>
              <a:defRPr/>
            </a:pPr>
            <a:endParaRPr lang="pl-PL" altLang="pl-PL" sz="54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584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D9CDABF4-0DB7-D4C0-11F2-CDE2BF1B3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02CAB4D9-7E09-BD0C-AB7B-EE3A93934A65}"/>
              </a:ext>
            </a:extLst>
          </p:cNvPr>
          <p:cNvSpPr txBox="1"/>
          <p:nvPr/>
        </p:nvSpPr>
        <p:spPr>
          <a:xfrm>
            <a:off x="1228725" y="1586152"/>
            <a:ext cx="16030575" cy="5355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 typeface="Wingdings 3" panose="05040102010807070707" pitchFamily="18" charset="2"/>
              <a:buNone/>
              <a:defRPr/>
            </a:pPr>
            <a:r>
              <a:rPr lang="pl-PL" altLang="pl-PL" sz="6600" b="1" dirty="0">
                <a:solidFill>
                  <a:schemeClr val="tx1"/>
                </a:solidFill>
                <a:latin typeface="Arial" charset="0"/>
              </a:rPr>
              <a:t>Komu udostępnić ocenę efektywności pomocy p-p?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 opinią PP-P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 orzeczeniem o KS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 indywidualnym rozpoznaniem</a:t>
            </a:r>
          </a:p>
          <a:p>
            <a:pPr marL="742950" indent="-742950" eaLnBrk="1" hangingPunct="1">
              <a:spcBef>
                <a:spcPct val="0"/>
              </a:spcBef>
              <a:buClrTx/>
              <a:buSzTx/>
              <a:buFontTx/>
              <a:buAutoNum type="alphaLcParenR"/>
              <a:defRPr/>
            </a:pPr>
            <a:r>
              <a:rPr lang="pl-PL" altLang="pl-PL" sz="5400" dirty="0">
                <a:solidFill>
                  <a:schemeClr val="tx1"/>
                </a:solidFill>
                <a:latin typeface="Arial" panose="020B0604020202020204" pitchFamily="34" charset="0"/>
              </a:rPr>
              <a:t>Ucz. ze ścieżką</a:t>
            </a:r>
          </a:p>
        </p:txBody>
      </p:sp>
    </p:spTree>
    <p:extLst>
      <p:ext uri="{BB962C8B-B14F-4D97-AF65-F5344CB8AC3E}">
        <p14:creationId xmlns:p14="http://schemas.microsoft.com/office/powerpoint/2010/main" val="2175615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63C162EA-23F2-CC23-BCFE-6C97D845A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F0A8A80E-4120-CB51-9C84-1AEFF643250A}"/>
              </a:ext>
            </a:extLst>
          </p:cNvPr>
          <p:cNvSpPr txBox="1"/>
          <p:nvPr/>
        </p:nvSpPr>
        <p:spPr>
          <a:xfrm>
            <a:off x="940044" y="3954214"/>
            <a:ext cx="16030575" cy="55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spcBef>
                <a:spcPct val="0"/>
              </a:spcBef>
              <a:buClrTx/>
            </a:pPr>
            <a:r>
              <a:rPr lang="pl-PL" altLang="pl-PL" sz="5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Jakie sformułowania stosować, </a:t>
            </a:r>
            <a:r>
              <a:rPr lang="pl-PL" altLang="pl-PL" sz="5400" b="1" dirty="0">
                <a:solidFill>
                  <a:schemeClr val="bg2"/>
                </a:solidFill>
                <a:latin typeface="Arial" panose="020B0604020202020204" pitchFamily="34" charset="0"/>
              </a:rPr>
              <a:t>oceniając efektywności pomocy psych.-pedagogicznej?</a:t>
            </a:r>
          </a:p>
          <a:p>
            <a:pPr>
              <a:spcBef>
                <a:spcPct val="0"/>
              </a:spcBef>
              <a:buClrTx/>
            </a:pPr>
            <a:endParaRPr lang="pl-PL" altLang="pl-PL" sz="5400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</a:pPr>
            <a:r>
              <a:rPr lang="pl-PL" altLang="pl-PL" sz="4400" dirty="0">
                <a:solidFill>
                  <a:schemeClr val="bg2"/>
                </a:solidFill>
                <a:latin typeface="Arial" panose="020B0604020202020204" pitchFamily="34" charset="0"/>
              </a:rPr>
              <a:t>Czy pojawiły się znaczące zmiany w ocenie efektywności zajęć logopedycznych?</a:t>
            </a:r>
          </a:p>
          <a:p>
            <a:pPr>
              <a:spcBef>
                <a:spcPct val="0"/>
              </a:spcBef>
              <a:buClrTx/>
            </a:pPr>
            <a:endParaRPr lang="pl-PL" altLang="pl-PL" sz="5400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</a:pPr>
            <a:endParaRPr lang="pl-PL" altLang="pl-PL" sz="54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859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3C4E50C7-211E-9E5B-D481-F1C585317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79FAF60C-CF89-E814-5410-7CD3827DF865}"/>
              </a:ext>
            </a:extLst>
          </p:cNvPr>
          <p:cNvSpPr txBox="1"/>
          <p:nvPr/>
        </p:nvSpPr>
        <p:spPr>
          <a:xfrm>
            <a:off x="514351" y="1586152"/>
            <a:ext cx="16744950" cy="8340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3200" b="1" dirty="0"/>
              <a:t>Zajęcia korekcyjno – kompensacyjne 	</a:t>
            </a:r>
            <a:endParaRPr lang="pl-PL" sz="3200" dirty="0"/>
          </a:p>
          <a:p>
            <a:r>
              <a:rPr lang="pl-PL" sz="3200" b="1" dirty="0"/>
              <a:t>WNIOSKI</a:t>
            </a:r>
            <a:br>
              <a:rPr lang="pl-PL" sz="3200" b="1" dirty="0"/>
            </a:br>
            <a:endParaRPr lang="pl-PL" sz="3200" dirty="0"/>
          </a:p>
          <a:p>
            <a:r>
              <a:rPr lang="pl-PL" sz="2400" dirty="0"/>
              <a:t>dobra pamięć mechaniczna, znaczne zaburzenia koncentracji uwagi, rozpraszanie przez bodźce zewnętrzne, uczeń nie jest w stanie określić poziomu istotności poszczególnych zagadnień, często skupia uwagę na mało znaczących bodźcach, trudności z uczeniem się w grupie, ma coraz dłuższy okres koncentracji uwagi, potrafi pracować w szybszym tempie, jest bardziej zmotywowane do działania, rozumie prosto sformułowane polecenia lub prosi nauczyciela o pomoc, potrafi pracować na konkretach, cieszy się z własnych sukcesów, właściwie ukształtowana orientacja przestrzenna; dobry kontakt indywidualny, umiejętność podporządkowania się podczas wykonywania zadań; postępy w zakresie funkcji wzrokowo-przestrzennych; dobrze rozwinięta koordynacja wzrokowo-ruchowa; wytrwałość w działaniu; wdrożenie do pracy stolikowej i wysiłku typu szkolnego, słaba pamięć wzrokowo-przestrzenna i percepcja wzrokowa; uwaga selektywna na bardzo niskim poziomie; trudności z wykonaniem złożonego polecenia, układa wyraz z rozsypanki literowej, dopasowuje wyrazy do tekstu z lukami, poprawnie tworzy wyrazy z 2-3 sylab, tworzy krótkie zdania z układanki wyrazowej,</a:t>
            </a:r>
          </a:p>
          <a:p>
            <a:r>
              <a:rPr lang="pl-PL" sz="2400" dirty="0"/>
              <a:t>segreguje przedmioty według rozmiaru, ma dość dużą wiedzę o świecie przyrody,  nazywa przedmioty i zna ich przeznaczenie, koloruje obrazki i wypełnia kontury, starannie wykonuje prace plastyczne i techniczne,</a:t>
            </a:r>
          </a:p>
          <a:p>
            <a:r>
              <a:rPr lang="pl-PL" sz="2400" dirty="0"/>
              <a:t>ma bogatą wiedzę  o otaczającym środowisku. </a:t>
            </a:r>
            <a:br>
              <a:rPr lang="pl-PL" sz="2400" dirty="0"/>
            </a:br>
            <a:r>
              <a:rPr lang="pl-PL" sz="2400" dirty="0"/>
              <a:t> zna pory roku i nazwy miesięcy. </a:t>
            </a:r>
            <a:br>
              <a:rPr lang="pl-PL" sz="2400" dirty="0"/>
            </a:br>
            <a:r>
              <a:rPr lang="pl-PL" sz="2400" dirty="0"/>
              <a:t>samodzielnie wycina, klei, starannie maluje farbami i koloruje duże elementy, </a:t>
            </a:r>
          </a:p>
          <a:p>
            <a:r>
              <a:rPr lang="pl-PL" sz="3600" dirty="0"/>
              <a:t>Konieczna jest kontynuacja udzielanej formy pomocy p-p w kolejnym roku szkolnym.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91202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60C6B24B-EFAA-62A2-3AA5-D84F49009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F31E6D6C-1B60-44C0-631E-726DECF51E21}"/>
              </a:ext>
            </a:extLst>
          </p:cNvPr>
          <p:cNvSpPr txBox="1"/>
          <p:nvPr/>
        </p:nvSpPr>
        <p:spPr>
          <a:xfrm>
            <a:off x="742951" y="1200390"/>
            <a:ext cx="16459199" cy="8494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pl-PL" sz="3600" b="1" dirty="0"/>
              <a:t>Zajęcia korekcyjno – kompensacyjne 	</a:t>
            </a:r>
            <a:endParaRPr lang="pl-PL" sz="3600" dirty="0"/>
          </a:p>
          <a:p>
            <a:r>
              <a:rPr lang="pl-PL" sz="3600" b="1" dirty="0"/>
              <a:t>ZALECENIA (REKOMENDACJE)</a:t>
            </a:r>
            <a:br>
              <a:rPr lang="pl-PL" sz="3600" b="1" dirty="0"/>
            </a:br>
            <a:r>
              <a:rPr lang="pl-PL" sz="2400" dirty="0"/>
              <a:t>- w kolejnym roku szkolnym wdrożyć trening wiary we własne możliwości</a:t>
            </a:r>
            <a:br>
              <a:rPr lang="pl-PL" sz="2400" dirty="0"/>
            </a:br>
            <a:r>
              <a:rPr lang="pl-PL" sz="2400" dirty="0"/>
              <a:t>- usprawniać koncentrację uwagi</a:t>
            </a:r>
            <a:br>
              <a:rPr lang="pl-PL" sz="2400" dirty="0"/>
            </a:br>
            <a:r>
              <a:rPr lang="pl-PL" sz="2400" dirty="0"/>
              <a:t>- wdrożyć trening logicznego myślenia</a:t>
            </a:r>
            <a:br>
              <a:rPr lang="pl-PL" sz="2400" dirty="0"/>
            </a:br>
            <a:r>
              <a:rPr lang="pl-PL" sz="2400" dirty="0"/>
              <a:t>- organizować formy pomocy koleżeńskiej w klasie,</a:t>
            </a:r>
          </a:p>
          <a:p>
            <a:r>
              <a:rPr lang="pl-PL" sz="2400" dirty="0"/>
              <a:t>- ćwiczyć dodawanie i odejmowanie w zakresie …, </a:t>
            </a:r>
          </a:p>
          <a:p>
            <a:r>
              <a:rPr lang="pl-PL" sz="2400" dirty="0"/>
              <a:t>- Stosować zamalowanie dużych płaszczyzn, dużych konturów,</a:t>
            </a:r>
            <a:br>
              <a:rPr lang="pl-PL" sz="2400" dirty="0"/>
            </a:br>
            <a:r>
              <a:rPr lang="pl-PL" sz="2400" dirty="0"/>
              <a:t>- stosować pogrubianie konturów schematów graficznych, malowanie dużych formatów,</a:t>
            </a:r>
            <a:br>
              <a:rPr lang="pl-PL" sz="2400" dirty="0"/>
            </a:br>
            <a:r>
              <a:rPr lang="pl-PL" sz="2400" dirty="0"/>
              <a:t>- doskonalić właściwe trzymanie nożyczek i wycinanie po linii,</a:t>
            </a:r>
            <a:br>
              <a:rPr lang="pl-PL" sz="2400" dirty="0"/>
            </a:br>
            <a:r>
              <a:rPr lang="pl-PL" sz="2400" dirty="0"/>
              <a:t>- obrysowywać szablony, kopiować przez kalkę techniczną,</a:t>
            </a:r>
            <a:br>
              <a:rPr lang="pl-PL" sz="2400" dirty="0"/>
            </a:br>
            <a:r>
              <a:rPr lang="pl-PL" sz="2400" dirty="0"/>
              <a:t>- kreskować obrazki, proponować proste zagadki słuchowe;</a:t>
            </a:r>
            <a:br>
              <a:rPr lang="pl-PL" sz="2400" dirty="0"/>
            </a:br>
            <a:r>
              <a:rPr lang="pl-PL" sz="2400" dirty="0"/>
              <a:t>- rozpoznawać dźwięki z otoczenia, rozpoznawać proste piosenki po melodii,</a:t>
            </a:r>
            <a:br>
              <a:rPr lang="pl-PL" sz="2400" dirty="0"/>
            </a:br>
            <a:r>
              <a:rPr lang="pl-PL" sz="2400" dirty="0"/>
              <a:t>- kontynuować przyznane przez dyrektora formy pomocy w niezmienionym wymiarze czasu,</a:t>
            </a:r>
            <a:br>
              <a:rPr lang="pl-PL" sz="2400" dirty="0"/>
            </a:br>
            <a:r>
              <a:rPr lang="pl-PL" sz="2400" dirty="0"/>
              <a:t>- zwiększyć częstotliwość oddziaływań terapeutycznych,</a:t>
            </a:r>
            <a:br>
              <a:rPr lang="pl-PL" sz="2400" dirty="0"/>
            </a:br>
            <a:r>
              <a:rPr lang="pl-PL" sz="2400" dirty="0"/>
              <a:t>- pracować nad przełamywaniem barier interpersonalnych,</a:t>
            </a:r>
            <a:br>
              <a:rPr lang="pl-PL" sz="2400" dirty="0"/>
            </a:br>
            <a:r>
              <a:rPr lang="pl-PL" sz="2400" dirty="0"/>
              <a:t>- w dalszej terapii należy skupić się na zniwelowaniu zachowań agresywnych oraz wzmacniać koncentrację uwagi i prawidłową komunikację oraz relację z rówieśnikami,</a:t>
            </a:r>
            <a:br>
              <a:rPr lang="pl-PL" sz="2400" dirty="0"/>
            </a:br>
            <a:r>
              <a:rPr lang="pl-PL" sz="2400" dirty="0"/>
              <a:t>- należy pracować nad pamięcią wzrokową i orientacją na kartce papieru,</a:t>
            </a:r>
            <a:br>
              <a:rPr lang="pl-PL" sz="2400" dirty="0"/>
            </a:br>
            <a:r>
              <a:rPr lang="pl-PL" sz="2400" dirty="0"/>
              <a:t>- pracować nad podniesieniem motywacji do pracy,</a:t>
            </a:r>
            <a:br>
              <a:rPr lang="pl-PL" sz="2400" dirty="0"/>
            </a:br>
            <a:r>
              <a:rPr lang="pl-PL" sz="2400" dirty="0"/>
              <a:t>- włączyć uczniów w trening relacji społecznych z dzieckiem,</a:t>
            </a:r>
            <a:br>
              <a:rPr lang="pl-PL" sz="2400" dirty="0"/>
            </a:br>
            <a:r>
              <a:rPr lang="pl-PL" sz="2400" dirty="0"/>
              <a:t>- trenować umiejętność konstruktywnego rozwiązywania problemów.</a:t>
            </a:r>
          </a:p>
        </p:txBody>
      </p:sp>
    </p:spTree>
    <p:extLst>
      <p:ext uri="{BB962C8B-B14F-4D97-AF65-F5344CB8AC3E}">
        <p14:creationId xmlns:p14="http://schemas.microsoft.com/office/powerpoint/2010/main" val="4228710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6083A8D5-B3B9-957E-7FB5-CDB02EFED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D142EDC8-DEFF-64A8-007D-55F5B55881B0}"/>
              </a:ext>
            </a:extLst>
          </p:cNvPr>
          <p:cNvSpPr txBox="1"/>
          <p:nvPr/>
        </p:nvSpPr>
        <p:spPr>
          <a:xfrm>
            <a:off x="1228725" y="1586152"/>
            <a:ext cx="16030575" cy="7755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b="1" u="sng" dirty="0">
                <a:solidFill>
                  <a:schemeClr val="tx1"/>
                </a:solidFill>
              </a:rPr>
              <a:t>Jakie zalecenia do dalszej pracy warto wskazywać?</a:t>
            </a:r>
            <a:endParaRPr lang="pl-PL" altLang="pl-PL" sz="36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wzmacnianie pozytywne ucznia (pochwała, nagroda),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wypunktowanie dobrze wykonanych elementów zadania, nie tylko wyniku,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wydłużanie czasu pracy, zmniejszenie liczby ćwiczeń, zadań,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ocenianie wkładu pracy dziecka,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formułowanie jasnych, prostych poleceń, określanie jasnych wymagań i egzekwowanie ich, stawianie granic,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bardziej tolerancyjne, liberalne ocenianie,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okazywanie dz. zrozumienia w sytuacjach dla dz. trudnych,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nazywanie mocnych stron dz. i wykorzystywanie ich w klasie,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włączenie dziecka do zajęć 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unikać wyrywania do odpowiedzi, dawać czas na zastanowienie się,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korzystanie z </a:t>
            </a:r>
            <a:r>
              <a:rPr lang="pl-PL" altLang="pl-PL" sz="3600" dirty="0" err="1">
                <a:solidFill>
                  <a:schemeClr val="tx1"/>
                </a:solidFill>
              </a:rPr>
              <a:t>dodatk</a:t>
            </a:r>
            <a:r>
              <a:rPr lang="pl-PL" altLang="pl-PL" sz="3600" dirty="0">
                <a:solidFill>
                  <a:schemeClr val="tx1"/>
                </a:solidFill>
              </a:rPr>
              <a:t>. pomocy (patyczki, liczydła, konkret),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</a:rPr>
              <a:t>indywidualnie sprawdzać, czy dz. zrozumiało treść zadania, tekstu literackiego.</a:t>
            </a:r>
            <a:endParaRPr sz="3600" b="1" dirty="0">
              <a:solidFill>
                <a:schemeClr val="tx1"/>
              </a:solidFill>
              <a:latin typeface="+mn-lt"/>
              <a:ea typeface="DM Sans"/>
              <a:cs typeface="DM Sans"/>
              <a:sym typeface="DM Sans"/>
            </a:endParaRPr>
          </a:p>
        </p:txBody>
      </p:sp>
    </p:spTree>
    <p:extLst>
      <p:ext uri="{BB962C8B-B14F-4D97-AF65-F5344CB8AC3E}">
        <p14:creationId xmlns:p14="http://schemas.microsoft.com/office/powerpoint/2010/main" val="2961197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D10656BA-75CF-C804-9E22-F0171DCF4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A0A5FD96-BD2B-2EC3-85B3-08C60296D617}"/>
              </a:ext>
            </a:extLst>
          </p:cNvPr>
          <p:cNvSpPr txBox="1"/>
          <p:nvPr/>
        </p:nvSpPr>
        <p:spPr>
          <a:xfrm>
            <a:off x="666018" y="1169617"/>
            <a:ext cx="16030575" cy="7816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b="1" u="sng" dirty="0">
                <a:solidFill>
                  <a:schemeClr val="tx1"/>
                </a:solidFill>
              </a:rPr>
              <a:t>ZAJĘCIA DYDAKTYCZNO-WYRÓWNAWCZE Z JĘZYKA POLSKIEGO – zalecenia do dalszej pracy:</a:t>
            </a:r>
            <a:endParaRPr lang="pl-PL" altLang="pl-PL" sz="3600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- w przypadku trudności w redagowaniu wypowiedzi pisemnych, uczyć tworzenia schematów pracy, planowania kompozycji wypowiedzi (wstęp, rozwinięcie, zakończenie);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  <a:latin typeface="+mn-lt"/>
              </a:rPr>
              <a:t> - wydłużanie czasu na prace pisemne,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  <a:latin typeface="+mn-lt"/>
              </a:rPr>
              <a:t>- mniejsza liczba zadań zamkniętych (dostosowanie typów zadań: więcej zamkniętych, a mniej otwartych, możliwość wyboru przez ucznia zadań trudniejszych),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  <a:latin typeface="+mn-lt"/>
              </a:rPr>
              <a:t>- różnicowanie: więcej odpowiedzi ustnych czy prac pisemnych dla ucznia (według jego potrzeb),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  <a:latin typeface="+mn-lt"/>
              </a:rPr>
              <a:t>- sprawdzanie, czy uczeń rozumie polecenia,</a:t>
            </a:r>
          </a:p>
          <a:p>
            <a:pPr>
              <a:spcBef>
                <a:spcPct val="0"/>
              </a:spcBef>
              <a:buFont typeface="Times New Roman" panose="02020603050405020304" pitchFamily="18" charset="0"/>
              <a:buNone/>
            </a:pPr>
            <a:r>
              <a:rPr lang="pl-PL" altLang="pl-PL" sz="3600" dirty="0">
                <a:solidFill>
                  <a:schemeClr val="tx1"/>
                </a:solidFill>
                <a:latin typeface="+mn-lt"/>
              </a:rPr>
              <a:t>- stosowanie pytań naprowadzających,</a:t>
            </a:r>
          </a:p>
          <a:p>
            <a:pPr marL="0" marR="0" lvl="0" indent="0" algn="ctr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 b="1" dirty="0">
              <a:solidFill>
                <a:schemeClr val="tx1"/>
              </a:solidFill>
              <a:latin typeface="+mn-lt"/>
              <a:ea typeface="DM Sans"/>
              <a:cs typeface="DM Sans"/>
              <a:sym typeface="DM Sans"/>
            </a:endParaRPr>
          </a:p>
        </p:txBody>
      </p:sp>
    </p:spTree>
    <p:extLst>
      <p:ext uri="{BB962C8B-B14F-4D97-AF65-F5344CB8AC3E}">
        <p14:creationId xmlns:p14="http://schemas.microsoft.com/office/powerpoint/2010/main" val="5353439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0">
          <a:extLst>
            <a:ext uri="{FF2B5EF4-FFF2-40B4-BE49-F238E27FC236}">
              <a16:creationId xmlns:a16="http://schemas.microsoft.com/office/drawing/2014/main" id="{22A9DDCE-1733-6942-B73E-D7EB3A857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>
            <a:extLst>
              <a:ext uri="{FF2B5EF4-FFF2-40B4-BE49-F238E27FC236}">
                <a16:creationId xmlns:a16="http://schemas.microsoft.com/office/drawing/2014/main" id="{AF6A7CD9-555D-C6E1-77CB-92F51AE10F4C}"/>
              </a:ext>
            </a:extLst>
          </p:cNvPr>
          <p:cNvSpPr txBox="1"/>
          <p:nvPr/>
        </p:nvSpPr>
        <p:spPr>
          <a:xfrm>
            <a:off x="857250" y="944314"/>
            <a:ext cx="16744950" cy="9048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www.kuratorium.lublin.pl , 	www.ore.pl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http://zsr_prudnik.wodip.opole.pl/ocena-efektywnosci-pomocy-psychologiczno-ped.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Czasopisma: „Rewalidacja”. „Szkoła Specjalna” . </a:t>
            </a:r>
            <a:endParaRPr lang="pl-PL" altLang="pl-PL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b="1" dirty="0">
                <a:solidFill>
                  <a:schemeClr val="tx1"/>
                </a:solidFill>
                <a:latin typeface="Arial" panose="020B0604020202020204" pitchFamily="34" charset="0"/>
              </a:rPr>
              <a:t>Literatura:</a:t>
            </a:r>
            <a:endParaRPr lang="pl-PL" altLang="pl-PL" sz="2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Brejnak W., Zabłocki K. J. (1999): Dysleksja w teorii i praktyce.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 err="1">
                <a:solidFill>
                  <a:schemeClr val="tx1"/>
                </a:solidFill>
                <a:latin typeface="Arial" panose="020B0604020202020204" pitchFamily="34" charset="0"/>
              </a:rPr>
              <a:t>Dziurda</a:t>
            </a: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-Multan A. (2005): Nie tylko dla polonistów, czyli o specyficznych trudnościach ucznia dyslektycznego. Biuletyn PODN.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Gruszczyk-Kolczyńska E.: Dzieci ze specyficznymi trudnościami w uczeniu się matematyki. WSiP,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Gąsowska T. Stępkowska Z. (1994) Praca wyrównawcza z dziećmi mającymi trudności w czytaniu i pisaniu.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Kirejczyk K. (1981): Upośledzenie umysłowe. Pedagogika. Warszawa: PWN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Krakowiak K., </a:t>
            </a:r>
            <a:r>
              <a:rPr lang="pl-PL" altLang="pl-PL" sz="2800" dirty="0" err="1">
                <a:solidFill>
                  <a:schemeClr val="tx1"/>
                </a:solidFill>
                <a:latin typeface="Arial" panose="020B0604020202020204" pitchFamily="34" charset="0"/>
              </a:rPr>
              <a:t>Dziurda</a:t>
            </a: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-Multan A.: Nie głos, ale słowo. Przekraczanie barier w wychowaniu osób z uszkodzeniami słuchu.  Lublin,  KUL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Marcinkowska B.: Indywidualne programy edukacyjno-terapeutyczne. W: J. </a:t>
            </a:r>
            <a:r>
              <a:rPr lang="pl-PL" altLang="pl-PL" sz="2800" dirty="0" err="1">
                <a:solidFill>
                  <a:schemeClr val="tx1"/>
                </a:solidFill>
                <a:latin typeface="Arial" panose="020B0604020202020204" pitchFamily="34" charset="0"/>
              </a:rPr>
              <a:t>Głodkowska</a:t>
            </a: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: Dydaktyka specjalna. Warszawa, 2010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Naprawa R., Tanajewska A., Korzeniewska E. (2010): Gotowi do startu.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Naprawa R., Tanajewska A., Szczepańska K. (2010): Uwierz w siebie. Program terapeutyczny dla uczniów o specyficznych i specjalnych potrzebach edukacyjnych . Gdańsk, Wyd. Harmonia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Przewodnik dla nauczycieli uczniów upośledzonych umysłowo w stopniu znacznym i umiarkowanym. Cz. I </a:t>
            </a:r>
            <a:r>
              <a:rPr lang="pl-PL" altLang="pl-PL" sz="2800" dirty="0" err="1">
                <a:solidFill>
                  <a:schemeClr val="tx1"/>
                </a:solidFill>
                <a:latin typeface="Arial" panose="020B0604020202020204" pitchFamily="34" charset="0"/>
              </a:rPr>
              <a:t>i</a:t>
            </a:r>
            <a:r>
              <a:rPr lang="pl-PL" altLang="pl-PL" sz="2800" dirty="0">
                <a:solidFill>
                  <a:schemeClr val="tx1"/>
                </a:solidFill>
                <a:latin typeface="Arial" panose="020B0604020202020204" pitchFamily="34" charset="0"/>
              </a:rPr>
              <a:t> II. Red. M. Piszczek. CPPP MEN.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pl-PL" altLang="pl-PL" sz="2800" dirty="0">
                <a:solidFill>
                  <a:schemeClr val="tx1"/>
                </a:solidFill>
              </a:rPr>
              <a:t>https://www.gov.p</a:t>
            </a:r>
            <a:r>
              <a:rPr lang="pl-PL" altLang="pl-PL" sz="28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26066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3"/>
          <p:cNvSpPr txBox="1"/>
          <p:nvPr/>
        </p:nvSpPr>
        <p:spPr>
          <a:xfrm>
            <a:off x="914404" y="4747100"/>
            <a:ext cx="11548800" cy="31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318" b="1" i="0" u="none" strike="noStrike" cap="none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Dziękujemy za udział </a:t>
            </a:r>
            <a:br>
              <a:rPr lang="en-US" sz="6318" b="1" i="0" u="none" strike="noStrike" cap="none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</a:br>
            <a:r>
              <a:rPr lang="en-US" sz="6318" b="1" i="0" u="none" strike="noStrike" cap="none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w szkoleniu - zapraszamy </a:t>
            </a:r>
            <a:br>
              <a:rPr lang="en-US" sz="6318" b="1" i="0" u="none" strike="noStrike" cap="none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</a:br>
            <a:r>
              <a:rPr lang="en-US" sz="6318" b="1" i="0" u="none" strike="noStrike" cap="none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na sesję pytań </a:t>
            </a:r>
            <a:r>
              <a:rPr lang="en-US" sz="6318" b="1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i odpowiedzi</a:t>
            </a:r>
            <a:endParaRPr/>
          </a:p>
        </p:txBody>
      </p:sp>
      <p:sp>
        <p:nvSpPr>
          <p:cNvPr id="191" name="Google Shape;191;p23"/>
          <p:cNvSpPr/>
          <p:nvPr/>
        </p:nvSpPr>
        <p:spPr>
          <a:xfrm>
            <a:off x="1028700" y="1028700"/>
            <a:ext cx="2158756" cy="753602"/>
          </a:xfrm>
          <a:custGeom>
            <a:avLst/>
            <a:gdLst/>
            <a:ahLst/>
            <a:cxnLst/>
            <a:rect l="l" t="t" r="r" b="b"/>
            <a:pathLst>
              <a:path w="2158756" h="753602" extrusionOk="0">
                <a:moveTo>
                  <a:pt x="0" y="0"/>
                </a:moveTo>
                <a:lnTo>
                  <a:pt x="2158756" y="0"/>
                </a:lnTo>
                <a:lnTo>
                  <a:pt x="2158756" y="753602"/>
                </a:lnTo>
                <a:lnTo>
                  <a:pt x="0" y="75360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2846</Words>
  <Application>Microsoft Office PowerPoint</Application>
  <PresentationFormat>Niestandardowy</PresentationFormat>
  <Paragraphs>176</Paragraphs>
  <Slides>25</Slides>
  <Notes>25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1" baseType="lpstr">
      <vt:lpstr>Calibri</vt:lpstr>
      <vt:lpstr>DM Sans</vt:lpstr>
      <vt:lpstr>Arial</vt:lpstr>
      <vt:lpstr>Wingdings 3</vt:lpstr>
      <vt:lpstr>Times New Roman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Adam</dc:creator>
  <cp:lastModifiedBy>Amelia Multan</cp:lastModifiedBy>
  <cp:revision>63</cp:revision>
  <dcterms:modified xsi:type="dcterms:W3CDTF">2026-01-07T13:22:06Z</dcterms:modified>
</cp:coreProperties>
</file>